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2.xml" ContentType="application/vnd.openxmlformats-officedocument.presentationml.notesSl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notesSlides/notesSlide3.xml" ContentType="application/vnd.openxmlformats-officedocument.presentationml.notesSlide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5"/>
  </p:notesMasterIdLst>
  <p:sldIdLst>
    <p:sldId id="450" r:id="rId2"/>
    <p:sldId id="260" r:id="rId3"/>
    <p:sldId id="270" r:id="rId4"/>
    <p:sldId id="452" r:id="rId5"/>
    <p:sldId id="453" r:id="rId6"/>
    <p:sldId id="454" r:id="rId7"/>
    <p:sldId id="418" r:id="rId8"/>
    <p:sldId id="448" r:id="rId9"/>
    <p:sldId id="455" r:id="rId10"/>
    <p:sldId id="456" r:id="rId11"/>
    <p:sldId id="457" r:id="rId12"/>
    <p:sldId id="458" r:id="rId13"/>
    <p:sldId id="459" r:id="rId14"/>
    <p:sldId id="438" r:id="rId15"/>
    <p:sldId id="463" r:id="rId16"/>
    <p:sldId id="461" r:id="rId17"/>
    <p:sldId id="462" r:id="rId18"/>
    <p:sldId id="464" r:id="rId19"/>
    <p:sldId id="465" r:id="rId20"/>
    <p:sldId id="460" r:id="rId21"/>
    <p:sldId id="466" r:id="rId22"/>
    <p:sldId id="467" r:id="rId23"/>
    <p:sldId id="468" r:id="rId24"/>
  </p:sldIdLst>
  <p:sldSz cx="9144000" cy="5130800"/>
  <p:notesSz cx="6858000" cy="9144000"/>
  <p:defaultTextStyle>
    <a:lvl1pPr>
      <a:defRPr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indent="457200">
      <a:defRPr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indent="914400">
      <a:defRPr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indent="1371600">
      <a:defRPr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indent="1828800">
      <a:defRPr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indent="2286000">
      <a:defRPr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indent="2743200">
      <a:defRPr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indent="3200400">
      <a:defRPr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indent="3657600">
      <a:defRPr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1616">
          <p15:clr>
            <a:srgbClr val="A4A3A4"/>
          </p15:clr>
        </p15:guide>
        <p15:guide id="2" pos="2822">
          <p15:clr>
            <a:srgbClr val="A4A3A4"/>
          </p15:clr>
        </p15:guide>
      </p15:sldGuideLst>
    </p:ext>
    <p:ext uri="{505F2C04-C923-438B-8C0F-E0CD2BADF298}">
      <wppc:fontMiss xmlns:wppc="http://www.wps.cn/officeDocument/PresentationCustomData" xmlns="" type="true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Windows 用户" initials="W用" lastIdx="8" clrIdx="0"/>
  <p:cmAuthor id="1" name="Administrator" initials="A" lastIdx="1" clrIdx="0"/>
  <p:cmAuthor id="2" name="微软用户" initials="微" lastIdx="1" clrIdx="0"/>
  <p:cmAuthor id="3" name="新课标第一网" initials="新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00CC"/>
    <a:srgbClr val="BBE0E3"/>
    <a:srgbClr val="99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91"/>
      </p:cViewPr>
      <p:guideLst>
        <p:guide orient="horz" pos="1616"/>
        <p:guide pos="282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jpeg>
</file>

<file path=ppt/media/image11.png>
</file>

<file path=ppt/media/image12.jpeg>
</file>

<file path=ppt/media/image13.jpeg>
</file>

<file path=ppt/media/image14.pn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png>
</file>

<file path=ppt/media/image26.jpeg>
</file>

<file path=ppt/media/image27.png>
</file>

<file path=ppt/media/image28.jpeg>
</file>

<file path=ppt/media/image29.jpeg>
</file>

<file path=ppt/media/image3.png>
</file>

<file path=ppt/media/image30.jpeg>
</file>

<file path=ppt/media/image31.png>
</file>

<file path=ppt/media/image32.jpeg>
</file>

<file path=ppt/media/image33.jpeg>
</file>

<file path=ppt/media/image34.jpeg>
</file>

<file path=ppt/media/image35.jpeg>
</file>

<file path=ppt/media/image36.png>
</file>

<file path=ppt/media/image37.jpeg>
</file>

<file path=ppt/media/image4.jpeg>
</file>

<file path=ppt/media/image5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36" name="Shape 3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2595305409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18000"/>
      </a:lnSpc>
      <a:defRPr sz="2200">
        <a:latin typeface="+mj-lt"/>
        <a:ea typeface="+mj-ea"/>
        <a:cs typeface="+mj-cs"/>
        <a:sym typeface="Helvetica Neue" panose="02000503000000020004"/>
      </a:defRPr>
    </a:lvl1pPr>
    <a:lvl2pPr indent="228600" defTabSz="457200">
      <a:lnSpc>
        <a:spcPct val="118000"/>
      </a:lnSpc>
      <a:defRPr sz="2200">
        <a:latin typeface="+mj-lt"/>
        <a:ea typeface="+mj-ea"/>
        <a:cs typeface="+mj-cs"/>
        <a:sym typeface="Helvetica Neue" panose="02000503000000020004"/>
      </a:defRPr>
    </a:lvl2pPr>
    <a:lvl3pPr indent="457200" defTabSz="457200">
      <a:lnSpc>
        <a:spcPct val="118000"/>
      </a:lnSpc>
      <a:defRPr sz="2200">
        <a:latin typeface="+mj-lt"/>
        <a:ea typeface="+mj-ea"/>
        <a:cs typeface="+mj-cs"/>
        <a:sym typeface="Helvetica Neue" panose="02000503000000020004"/>
      </a:defRPr>
    </a:lvl3pPr>
    <a:lvl4pPr indent="685800" defTabSz="457200">
      <a:lnSpc>
        <a:spcPct val="118000"/>
      </a:lnSpc>
      <a:defRPr sz="2200">
        <a:latin typeface="+mj-lt"/>
        <a:ea typeface="+mj-ea"/>
        <a:cs typeface="+mj-cs"/>
        <a:sym typeface="Helvetica Neue" panose="02000503000000020004"/>
      </a:defRPr>
    </a:lvl4pPr>
    <a:lvl5pPr indent="914400" defTabSz="457200">
      <a:lnSpc>
        <a:spcPct val="118000"/>
      </a:lnSpc>
      <a:defRPr sz="2200">
        <a:latin typeface="+mj-lt"/>
        <a:ea typeface="+mj-ea"/>
        <a:cs typeface="+mj-cs"/>
        <a:sym typeface="Helvetica Neue" panose="02000503000000020004"/>
      </a:defRPr>
    </a:lvl5pPr>
    <a:lvl6pPr indent="1143000" defTabSz="457200">
      <a:lnSpc>
        <a:spcPct val="118000"/>
      </a:lnSpc>
      <a:defRPr sz="2200">
        <a:latin typeface="+mj-lt"/>
        <a:ea typeface="+mj-ea"/>
        <a:cs typeface="+mj-cs"/>
        <a:sym typeface="Helvetica Neue" panose="02000503000000020004"/>
      </a:defRPr>
    </a:lvl6pPr>
    <a:lvl7pPr indent="1371600" defTabSz="457200">
      <a:lnSpc>
        <a:spcPct val="118000"/>
      </a:lnSpc>
      <a:defRPr sz="2200">
        <a:latin typeface="+mj-lt"/>
        <a:ea typeface="+mj-ea"/>
        <a:cs typeface="+mj-cs"/>
        <a:sym typeface="Helvetica Neue" panose="02000503000000020004"/>
      </a:defRPr>
    </a:lvl7pPr>
    <a:lvl8pPr indent="1600200" defTabSz="457200">
      <a:lnSpc>
        <a:spcPct val="118000"/>
      </a:lnSpc>
      <a:defRPr sz="2200">
        <a:latin typeface="+mj-lt"/>
        <a:ea typeface="+mj-ea"/>
        <a:cs typeface="+mj-cs"/>
        <a:sym typeface="Helvetica Neue" panose="02000503000000020004"/>
      </a:defRPr>
    </a:lvl8pPr>
    <a:lvl9pPr indent="1828800" defTabSz="457200">
      <a:lnSpc>
        <a:spcPct val="118000"/>
      </a:lnSpc>
      <a:defRPr sz="2200">
        <a:latin typeface="+mj-lt"/>
        <a:ea typeface="+mj-ea"/>
        <a:cs typeface="+mj-cs"/>
        <a:sym typeface="Helvetica Neue" panose="020005030000000200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74650" y="685800"/>
            <a:ext cx="61087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7891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37892" name="灯片编号占位符 3"/>
          <p:cNvSpPr>
            <a:spLocks noGrp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/>
          <a:lstStyle/>
          <a:p>
            <a:fld id="{7CF30388-CF03-45B9-B1AF-31262D9B8D01}" type="slidenum">
              <a:rPr lang="zh-CN" altLang="en-US">
                <a:solidFill>
                  <a:srgbClr val="000000"/>
                </a:solidFill>
              </a:rPr>
              <a:pPr/>
              <a:t>5</a:t>
            </a:fld>
            <a:endParaRPr lang="zh-CN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61055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74650" y="685800"/>
            <a:ext cx="61087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45097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74650" y="685800"/>
            <a:ext cx="61087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26998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>
            <a:spLocks noGrp="1"/>
          </p:cNvSpPr>
          <p:nvPr>
            <p:ph type="title" hasCustomPrompt="1"/>
          </p:nvPr>
        </p:nvSpPr>
        <p:spPr>
          <a:xfrm>
            <a:off x="1143000" y="0"/>
            <a:ext cx="6858000" cy="2632075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 lvl="0">
              <a:defRPr sz="1800"/>
            </a:pPr>
            <a:r>
              <a:rPr sz="6000"/>
              <a:t>标题文本</a:t>
            </a:r>
          </a:p>
        </p:txBody>
      </p:sp>
      <p:sp>
        <p:nvSpPr>
          <p:cNvPr id="6" name="Shape 6"/>
          <p:cNvSpPr>
            <a:spLocks noGrp="1"/>
          </p:cNvSpPr>
          <p:nvPr>
            <p:ph type="body" idx="1" hasCustomPrompt="1"/>
          </p:nvPr>
        </p:nvSpPr>
        <p:spPr>
          <a:xfrm>
            <a:off x="1143000" y="2700338"/>
            <a:ext cx="6858000" cy="2430462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500"/>
              </a:spcBef>
              <a:buSzTx/>
              <a:buNone/>
              <a:defRPr sz="2400"/>
            </a:lvl1pPr>
            <a:lvl2pPr marL="0" indent="457200" algn="ctr">
              <a:spcBef>
                <a:spcPts val="500"/>
              </a:spcBef>
              <a:buSzTx/>
              <a:buNone/>
              <a:defRPr sz="2400"/>
            </a:lvl2pPr>
            <a:lvl3pPr marL="0" indent="914400" algn="ctr">
              <a:spcBef>
                <a:spcPts val="500"/>
              </a:spcBef>
              <a:buSzTx/>
              <a:buNone/>
              <a:defRPr sz="2400"/>
            </a:lvl3pPr>
            <a:lvl4pPr marL="0" indent="1371600" algn="ctr">
              <a:spcBef>
                <a:spcPts val="500"/>
              </a:spcBef>
              <a:buSzTx/>
              <a:buNone/>
              <a:defRPr sz="2400"/>
            </a:lvl4pPr>
            <a:lvl5pPr marL="0" indent="1828800" algn="ctr">
              <a:spcBef>
                <a:spcPts val="500"/>
              </a:spcBef>
              <a:buSzTx/>
              <a:buNone/>
              <a:defRPr sz="2400"/>
            </a:lvl5pPr>
          </a:lstStyle>
          <a:p>
            <a:pPr lvl="0">
              <a:defRPr sz="1800"/>
            </a:pPr>
            <a:r>
              <a:rPr sz="2400"/>
              <a:t>正文级别 1</a:t>
            </a:r>
          </a:p>
          <a:p>
            <a:pPr lvl="1">
              <a:defRPr sz="1800"/>
            </a:pPr>
            <a:r>
              <a:rPr sz="2400"/>
              <a:t>正文级别 2</a:t>
            </a:r>
          </a:p>
          <a:p>
            <a:pPr lvl="2">
              <a:defRPr sz="1800"/>
            </a:pPr>
            <a:r>
              <a:rPr sz="2400"/>
              <a:t>正文级别 3</a:t>
            </a:r>
          </a:p>
          <a:p>
            <a:pPr lvl="3">
              <a:defRPr sz="1800"/>
            </a:pPr>
            <a:r>
              <a:rPr sz="2400"/>
              <a:t>正文级别 4</a:t>
            </a:r>
          </a:p>
          <a:p>
            <a:pPr lvl="4">
              <a:defRPr sz="1800"/>
            </a:pPr>
            <a:r>
              <a:rPr sz="2400"/>
              <a:t>正文级别 5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/>
    </mc:Choice>
    <mc:Fallback xmlns="">
      <p:transition spd="med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标题文本</a:t>
            </a:r>
          </a:p>
        </p:txBody>
      </p:sp>
      <p:sp>
        <p:nvSpPr>
          <p:cNvPr id="30" name="Shape 30"/>
          <p:cNvSpPr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正文级别 1</a:t>
            </a:r>
          </a:p>
          <a:p>
            <a:pPr lvl="1">
              <a:defRPr sz="1800"/>
            </a:pPr>
            <a:r>
              <a:rPr sz="3200"/>
              <a:t>正文级别 2</a:t>
            </a:r>
          </a:p>
          <a:p>
            <a:pPr lvl="2">
              <a:defRPr sz="1800"/>
            </a:pPr>
            <a:r>
              <a:rPr sz="3200"/>
              <a:t>正文级别 3</a:t>
            </a:r>
          </a:p>
          <a:p>
            <a:pPr lvl="3">
              <a:defRPr sz="1800"/>
            </a:pPr>
            <a:r>
              <a:rPr sz="3200"/>
              <a:t>正文级别 4</a:t>
            </a:r>
          </a:p>
          <a:p>
            <a:pPr lvl="4">
              <a:defRPr sz="1800"/>
            </a:pPr>
            <a:r>
              <a:rPr sz="3200"/>
              <a:t>正文级别 5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/>
    </mc:Choice>
    <mc:Fallback xmlns="">
      <p:transition spd="med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/>
          </p:cNvSpPr>
          <p:nvPr>
            <p:ph type="title" hasCustomPrompt="1"/>
          </p:nvPr>
        </p:nvSpPr>
        <p:spPr>
          <a:xfrm>
            <a:off x="6543675" y="273050"/>
            <a:ext cx="1971675" cy="485775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标题文本</a:t>
            </a:r>
          </a:p>
        </p:txBody>
      </p:sp>
      <p:sp>
        <p:nvSpPr>
          <p:cNvPr id="33" name="Shape 33"/>
          <p:cNvSpPr>
            <a:spLocks noGrp="1"/>
          </p:cNvSpPr>
          <p:nvPr>
            <p:ph type="body" idx="1" hasCustomPrompt="1"/>
          </p:nvPr>
        </p:nvSpPr>
        <p:spPr>
          <a:xfrm>
            <a:off x="628650" y="273050"/>
            <a:ext cx="5762625" cy="485775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正文级别 1</a:t>
            </a:r>
          </a:p>
          <a:p>
            <a:pPr lvl="1">
              <a:defRPr sz="1800"/>
            </a:pPr>
            <a:r>
              <a:rPr sz="3200"/>
              <a:t>正文级别 2</a:t>
            </a:r>
          </a:p>
          <a:p>
            <a:pPr lvl="2">
              <a:defRPr sz="1800"/>
            </a:pPr>
            <a:r>
              <a:rPr sz="3200"/>
              <a:t>正文级别 3</a:t>
            </a:r>
          </a:p>
          <a:p>
            <a:pPr lvl="3">
              <a:defRPr sz="1800"/>
            </a:pPr>
            <a:r>
              <a:rPr sz="3200"/>
              <a:t>正文级别 4</a:t>
            </a:r>
          </a:p>
          <a:p>
            <a:pPr lvl="4">
              <a:defRPr sz="1800"/>
            </a:pPr>
            <a:r>
              <a:rPr sz="3200"/>
              <a:t>正文级别 5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/>
    </mc:Choice>
    <mc:Fallback xmlns="">
      <p:transition spd="med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/>
    </mc:Choice>
    <mc:Fallback xmlns="">
      <p:transition spd="med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/>
    </mc:Choice>
    <mc:Fallback xmlns="">
      <p:transition spd="med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标题文本</a:t>
            </a:r>
          </a:p>
        </p:txBody>
      </p:sp>
      <p:sp>
        <p:nvSpPr>
          <p:cNvPr id="9" name="Shape 9"/>
          <p:cNvSpPr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正文级别 1</a:t>
            </a:r>
          </a:p>
          <a:p>
            <a:pPr lvl="1">
              <a:defRPr sz="1800"/>
            </a:pPr>
            <a:r>
              <a:rPr sz="3200"/>
              <a:t>正文级别 2</a:t>
            </a:r>
          </a:p>
          <a:p>
            <a:pPr lvl="2">
              <a:defRPr sz="1800"/>
            </a:pPr>
            <a:r>
              <a:rPr sz="3200"/>
              <a:t>正文级别 3</a:t>
            </a:r>
          </a:p>
          <a:p>
            <a:pPr lvl="3">
              <a:defRPr sz="1800"/>
            </a:pPr>
            <a:r>
              <a:rPr sz="3200"/>
              <a:t>正文级别 4</a:t>
            </a:r>
          </a:p>
          <a:p>
            <a:pPr lvl="4">
              <a:defRPr sz="1800"/>
            </a:pPr>
            <a:r>
              <a:rPr sz="3200"/>
              <a:t>正文级别 5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/>
    </mc:Choice>
    <mc:Fallback xmlns="">
      <p:transition spd="med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623887" y="0"/>
            <a:ext cx="7886701" cy="3421064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 lvl="0">
              <a:defRPr sz="1800"/>
            </a:pPr>
            <a:r>
              <a:rPr sz="6000"/>
              <a:t>标题文本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idx="1" hasCustomPrompt="1"/>
          </p:nvPr>
        </p:nvSpPr>
        <p:spPr>
          <a:xfrm>
            <a:off x="623887" y="3441700"/>
            <a:ext cx="7886701" cy="16891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500"/>
              </a:spcBef>
              <a:buSzTx/>
              <a:buNone/>
              <a:defRPr sz="2400"/>
            </a:lvl1pPr>
            <a:lvl2pPr marL="0" indent="457200">
              <a:spcBef>
                <a:spcPts val="500"/>
              </a:spcBef>
              <a:buSzTx/>
              <a:buNone/>
              <a:defRPr sz="2400"/>
            </a:lvl2pPr>
            <a:lvl3pPr marL="0" indent="914400">
              <a:spcBef>
                <a:spcPts val="500"/>
              </a:spcBef>
              <a:buSzTx/>
              <a:buNone/>
              <a:defRPr sz="2400"/>
            </a:lvl3pPr>
            <a:lvl4pPr marL="0" indent="1371600">
              <a:spcBef>
                <a:spcPts val="500"/>
              </a:spcBef>
              <a:buSzTx/>
              <a:buNone/>
              <a:defRPr sz="2400"/>
            </a:lvl4pPr>
            <a:lvl5pPr marL="0" indent="1828800">
              <a:spcBef>
                <a:spcPts val="500"/>
              </a:spcBef>
              <a:buSzTx/>
              <a:buNone/>
              <a:defRPr sz="2400"/>
            </a:lvl5pPr>
          </a:lstStyle>
          <a:p>
            <a:pPr lvl="0">
              <a:defRPr sz="1800"/>
            </a:pPr>
            <a:r>
              <a:rPr sz="2400"/>
              <a:t>正文级别 1</a:t>
            </a:r>
          </a:p>
          <a:p>
            <a:pPr lvl="1">
              <a:defRPr sz="1800"/>
            </a:pPr>
            <a:r>
              <a:rPr sz="2400"/>
              <a:t>正文级别 2</a:t>
            </a:r>
          </a:p>
          <a:p>
            <a:pPr lvl="2">
              <a:defRPr sz="1800"/>
            </a:pPr>
            <a:r>
              <a:rPr sz="2400"/>
              <a:t>正文级别 3</a:t>
            </a:r>
          </a:p>
          <a:p>
            <a:pPr lvl="3">
              <a:defRPr sz="1800"/>
            </a:pPr>
            <a:r>
              <a:rPr sz="2400"/>
              <a:t>正文级别 4</a:t>
            </a:r>
          </a:p>
          <a:p>
            <a:pPr lvl="4">
              <a:defRPr sz="1800"/>
            </a:pPr>
            <a:r>
              <a:rPr sz="2400"/>
              <a:t>正文级别 5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/>
    </mc:Choice>
    <mc:Fallback xmlns="">
      <p:transition spd="med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标题文本</a:t>
            </a:r>
          </a:p>
        </p:txBody>
      </p:sp>
      <p:sp>
        <p:nvSpPr>
          <p:cNvPr id="15" name="Shape 15"/>
          <p:cNvSpPr>
            <a:spLocks noGrp="1"/>
          </p:cNvSpPr>
          <p:nvPr>
            <p:ph type="body" idx="1" hasCustomPrompt="1"/>
          </p:nvPr>
        </p:nvSpPr>
        <p:spPr>
          <a:xfrm>
            <a:off x="628650" y="1368425"/>
            <a:ext cx="3867150" cy="3762375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正文级别 1</a:t>
            </a:r>
          </a:p>
          <a:p>
            <a:pPr lvl="1">
              <a:defRPr sz="1800"/>
            </a:pPr>
            <a:r>
              <a:rPr sz="3200"/>
              <a:t>正文级别 2</a:t>
            </a:r>
          </a:p>
          <a:p>
            <a:pPr lvl="2">
              <a:defRPr sz="1800"/>
            </a:pPr>
            <a:r>
              <a:rPr sz="3200"/>
              <a:t>正文级别 3</a:t>
            </a:r>
          </a:p>
          <a:p>
            <a:pPr lvl="3">
              <a:defRPr sz="1800"/>
            </a:pPr>
            <a:r>
              <a:rPr sz="3200"/>
              <a:t>正文级别 4</a:t>
            </a:r>
          </a:p>
          <a:p>
            <a:pPr lvl="4">
              <a:defRPr sz="1800"/>
            </a:pPr>
            <a:r>
              <a:rPr sz="3200"/>
              <a:t>正文级别 5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/>
    </mc:Choice>
    <mc:Fallback xmlns="">
      <p:transition spd="med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>
            <a:spLocks noGrp="1"/>
          </p:cNvSpPr>
          <p:nvPr>
            <p:ph type="title" hasCustomPrompt="1"/>
          </p:nvPr>
        </p:nvSpPr>
        <p:spPr>
          <a:xfrm>
            <a:off x="630237" y="273050"/>
            <a:ext cx="7886701" cy="995363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标题文本</a:t>
            </a:r>
          </a:p>
        </p:txBody>
      </p:sp>
      <p:sp>
        <p:nvSpPr>
          <p:cNvPr id="18" name="Shape 18"/>
          <p:cNvSpPr>
            <a:spLocks noGrp="1"/>
          </p:cNvSpPr>
          <p:nvPr>
            <p:ph type="body" idx="1" hasCustomPrompt="1"/>
          </p:nvPr>
        </p:nvSpPr>
        <p:spPr>
          <a:xfrm>
            <a:off x="630237" y="1260475"/>
            <a:ext cx="3868739" cy="617538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500"/>
              </a:spcBef>
              <a:buSzTx/>
              <a:buNone/>
              <a:defRPr sz="2400" b="1"/>
            </a:lvl1pPr>
            <a:lvl2pPr marL="0" indent="457200">
              <a:spcBef>
                <a:spcPts val="500"/>
              </a:spcBef>
              <a:buSzTx/>
              <a:buNone/>
              <a:defRPr sz="2400" b="1"/>
            </a:lvl2pPr>
            <a:lvl3pPr marL="0" indent="914400">
              <a:spcBef>
                <a:spcPts val="500"/>
              </a:spcBef>
              <a:buSzTx/>
              <a:buNone/>
              <a:defRPr sz="2400" b="1"/>
            </a:lvl3pPr>
            <a:lvl4pPr marL="0" indent="1371600">
              <a:spcBef>
                <a:spcPts val="500"/>
              </a:spcBef>
              <a:buSzTx/>
              <a:buNone/>
              <a:defRPr sz="2400" b="1"/>
            </a:lvl4pPr>
            <a:lvl5pPr marL="0" indent="1828800">
              <a:spcBef>
                <a:spcPts val="500"/>
              </a:spcBef>
              <a:buSzTx/>
              <a:buNone/>
              <a:defRPr sz="2400" b="1"/>
            </a:lvl5pPr>
          </a:lstStyle>
          <a:p>
            <a:pPr lvl="0">
              <a:defRPr sz="1800" b="0"/>
            </a:pPr>
            <a:r>
              <a:rPr sz="2400" b="1"/>
              <a:t>正文级别 1</a:t>
            </a:r>
          </a:p>
          <a:p>
            <a:pPr lvl="1">
              <a:defRPr sz="1800" b="0"/>
            </a:pPr>
            <a:r>
              <a:rPr sz="2400" b="1"/>
              <a:t>正文级别 2</a:t>
            </a:r>
          </a:p>
          <a:p>
            <a:pPr lvl="2">
              <a:defRPr sz="1800" b="0"/>
            </a:pPr>
            <a:r>
              <a:rPr sz="2400" b="1"/>
              <a:t>正文级别 3</a:t>
            </a:r>
          </a:p>
          <a:p>
            <a:pPr lvl="3">
              <a:defRPr sz="1800" b="0"/>
            </a:pPr>
            <a:r>
              <a:rPr sz="2400" b="1"/>
              <a:t>正文级别 4</a:t>
            </a:r>
          </a:p>
          <a:p>
            <a:pPr lvl="4">
              <a:defRPr sz="1800" b="0"/>
            </a:pPr>
            <a:r>
              <a:rPr sz="2400" b="1"/>
              <a:t>正文级别 5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/>
    </mc:Choice>
    <mc:Fallback xmlns="">
      <p:transition spd="med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title" hasCustomPrompt="1"/>
          </p:nvPr>
        </p:nvSpPr>
        <p:spPr>
          <a:xfrm>
            <a:off x="628650" y="273050"/>
            <a:ext cx="7886700" cy="995363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标题文本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/>
    </mc:Choice>
    <mc:Fallback xmlns="">
      <p:transition spd="med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/>
    </mc:Choice>
    <mc:Fallback xmlns="">
      <p:transition spd="med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>
            <a:spLocks noGrp="1"/>
          </p:cNvSpPr>
          <p:nvPr>
            <p:ph type="title" hasCustomPrompt="1"/>
          </p:nvPr>
        </p:nvSpPr>
        <p:spPr>
          <a:xfrm>
            <a:off x="630237" y="0"/>
            <a:ext cx="2949576" cy="154305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 lvl="0">
              <a:defRPr sz="1800"/>
            </a:pPr>
            <a:r>
              <a:rPr sz="3200"/>
              <a:t>标题文本</a:t>
            </a:r>
          </a:p>
        </p:txBody>
      </p:sp>
      <p:sp>
        <p:nvSpPr>
          <p:cNvPr id="24" name="Shape 24"/>
          <p:cNvSpPr>
            <a:spLocks noGrp="1"/>
          </p:cNvSpPr>
          <p:nvPr>
            <p:ph type="body" idx="1" hasCustomPrompt="1"/>
          </p:nvPr>
        </p:nvSpPr>
        <p:spPr>
          <a:xfrm>
            <a:off x="3887787" y="739775"/>
            <a:ext cx="4629151" cy="4391025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正文级别 1</a:t>
            </a:r>
          </a:p>
          <a:p>
            <a:pPr lvl="1">
              <a:defRPr sz="1800"/>
            </a:pPr>
            <a:r>
              <a:rPr sz="3200"/>
              <a:t>正文级别 2</a:t>
            </a:r>
          </a:p>
          <a:p>
            <a:pPr lvl="2">
              <a:defRPr sz="1800"/>
            </a:pPr>
            <a:r>
              <a:rPr sz="3200"/>
              <a:t>正文级别 3</a:t>
            </a:r>
          </a:p>
          <a:p>
            <a:pPr lvl="3">
              <a:defRPr sz="1800"/>
            </a:pPr>
            <a:r>
              <a:rPr sz="3200"/>
              <a:t>正文级别 4</a:t>
            </a:r>
          </a:p>
          <a:p>
            <a:pPr lvl="4">
              <a:defRPr sz="1800"/>
            </a:pPr>
            <a:r>
              <a:rPr sz="3200"/>
              <a:t>正文级别 5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/>
    </mc:Choice>
    <mc:Fallback xmlns="">
      <p:transition spd="med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>
            <a:spLocks noGrp="1"/>
          </p:cNvSpPr>
          <p:nvPr>
            <p:ph type="title" hasCustomPrompt="1"/>
          </p:nvPr>
        </p:nvSpPr>
        <p:spPr>
          <a:xfrm>
            <a:off x="630237" y="0"/>
            <a:ext cx="2949576" cy="154305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 lvl="0">
              <a:defRPr sz="1800"/>
            </a:pPr>
            <a:r>
              <a:rPr sz="3200"/>
              <a:t>标题文本</a:t>
            </a:r>
          </a:p>
        </p:txBody>
      </p:sp>
      <p:sp>
        <p:nvSpPr>
          <p:cNvPr id="27" name="Shape 27"/>
          <p:cNvSpPr>
            <a:spLocks noGrp="1"/>
          </p:cNvSpPr>
          <p:nvPr>
            <p:ph type="body" idx="1" hasCustomPrompt="1"/>
          </p:nvPr>
        </p:nvSpPr>
        <p:spPr>
          <a:xfrm>
            <a:off x="630237" y="1543050"/>
            <a:ext cx="2949576" cy="358775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SzTx/>
              <a:buNone/>
              <a:defRPr sz="1600"/>
            </a:lvl1pPr>
            <a:lvl2pPr marL="0" indent="457200">
              <a:spcBef>
                <a:spcPts val="300"/>
              </a:spcBef>
              <a:buSzTx/>
              <a:buNone/>
              <a:defRPr sz="1600"/>
            </a:lvl2pPr>
            <a:lvl3pPr marL="0" indent="914400">
              <a:spcBef>
                <a:spcPts val="300"/>
              </a:spcBef>
              <a:buSzTx/>
              <a:buNone/>
              <a:defRPr sz="1600"/>
            </a:lvl3pPr>
            <a:lvl4pPr marL="0" indent="1371600">
              <a:spcBef>
                <a:spcPts val="300"/>
              </a:spcBef>
              <a:buSzTx/>
              <a:buNone/>
              <a:defRPr sz="1600"/>
            </a:lvl4pPr>
            <a:lvl5pPr marL="0" indent="1828800">
              <a:spcBef>
                <a:spcPts val="300"/>
              </a:spcBef>
              <a:buSzTx/>
              <a:buNone/>
              <a:defRPr sz="1600"/>
            </a:lvl5pPr>
          </a:lstStyle>
          <a:p>
            <a:pPr lvl="0">
              <a:defRPr sz="1800"/>
            </a:pPr>
            <a:r>
              <a:rPr sz="1600"/>
              <a:t>正文级别 1</a:t>
            </a:r>
          </a:p>
          <a:p>
            <a:pPr lvl="1">
              <a:defRPr sz="1800"/>
            </a:pPr>
            <a:r>
              <a:rPr sz="1600"/>
              <a:t>正文级别 2</a:t>
            </a:r>
          </a:p>
          <a:p>
            <a:pPr lvl="2">
              <a:defRPr sz="1800"/>
            </a:pPr>
            <a:r>
              <a:rPr sz="1600"/>
              <a:t>正文级别 3</a:t>
            </a:r>
          </a:p>
          <a:p>
            <a:pPr lvl="3">
              <a:defRPr sz="1800"/>
            </a:pPr>
            <a:r>
              <a:rPr sz="1600"/>
              <a:t>正文级别 4</a:t>
            </a:r>
          </a:p>
          <a:p>
            <a:pPr lvl="4">
              <a:defRPr sz="1800"/>
            </a:pPr>
            <a:r>
              <a:rPr sz="1600"/>
              <a:t>正文级别 5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/>
    </mc:Choice>
    <mc:Fallback xmlns="">
      <p:transition spd="med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5" cstate="print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628650" y="273050"/>
            <a:ext cx="7886700" cy="1095375"/>
          </a:xfrm>
          <a:prstGeom prst="rect">
            <a:avLst/>
          </a:prstGeom>
          <a:ln w="12700">
            <a:miter lim="400000"/>
          </a:ln>
        </p:spPr>
        <p:txBody>
          <a:bodyPr lIns="45719" rIns="45719"/>
          <a:lstStyle/>
          <a:p>
            <a:pPr lvl="0">
              <a:defRPr sz="1800"/>
            </a:pPr>
            <a:r>
              <a:rPr sz="4400"/>
              <a:t>标题文本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628650" y="1368425"/>
            <a:ext cx="7886700" cy="3762375"/>
          </a:xfrm>
          <a:prstGeom prst="rect">
            <a:avLst/>
          </a:prstGeom>
          <a:ln w="12700">
            <a:miter lim="400000"/>
          </a:ln>
        </p:spPr>
        <p:txBody>
          <a:bodyPr lIns="45719" rIns="45719"/>
          <a:lstStyle/>
          <a:p>
            <a:pPr lvl="0">
              <a:defRPr sz="1800"/>
            </a:pPr>
            <a:r>
              <a:rPr sz="3200"/>
              <a:t>正文级别 1</a:t>
            </a:r>
          </a:p>
          <a:p>
            <a:pPr lvl="1">
              <a:defRPr sz="1800"/>
            </a:pPr>
            <a:r>
              <a:rPr sz="3200"/>
              <a:t>正文级别 2</a:t>
            </a:r>
          </a:p>
          <a:p>
            <a:pPr lvl="2">
              <a:defRPr sz="1800"/>
            </a:pPr>
            <a:r>
              <a:rPr sz="3200"/>
              <a:t>正文级别 3</a:t>
            </a:r>
          </a:p>
          <a:p>
            <a:pPr lvl="3">
              <a:defRPr sz="1800"/>
            </a:pPr>
            <a:r>
              <a:rPr sz="3200"/>
              <a:t>正文级别 4</a:t>
            </a:r>
          </a:p>
          <a:p>
            <a:pPr lvl="4">
              <a:defRPr sz="1800"/>
            </a:pPr>
            <a:r>
              <a:rPr sz="3200"/>
              <a:t>正文级别 5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mc:AlternateContent xmlns:mc="http://schemas.openxmlformats.org/markup-compatibility/2006" xmlns:p14="http://schemas.microsoft.com/office/powerpoint/2010/main">
    <mc:Choice Requires="p14">
      <p:transition spd="med"/>
    </mc:Choice>
    <mc:Fallback xmlns="">
      <p:transition spd="med"/>
    </mc:Fallback>
  </mc:AlternateContent>
  <p:txStyles>
    <p:titleStyle>
      <a:lvl1pPr algn="ctr">
        <a:defRPr sz="4400"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algn="ctr">
        <a:defRPr sz="4400"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algn="ctr">
        <a:defRPr sz="4400"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algn="ctr">
        <a:defRPr sz="4400"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algn="ctr">
        <a:defRPr sz="4400"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indent="457200" algn="ctr">
        <a:defRPr sz="4400"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indent="914400" algn="ctr">
        <a:defRPr sz="4400"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indent="1371600" algn="ctr">
        <a:defRPr sz="4400"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indent="1828800" algn="ctr">
        <a:defRPr sz="4400"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lvl1pPr marL="342900" indent="-342900">
        <a:spcBef>
          <a:spcPts val="700"/>
        </a:spcBef>
        <a:buSzPct val="100000"/>
        <a:buChar char="•"/>
        <a:defRPr sz="3200"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L="783590" indent="-326390">
        <a:spcBef>
          <a:spcPts val="700"/>
        </a:spcBef>
        <a:buSzPct val="100000"/>
        <a:buChar char="–"/>
        <a:defRPr sz="3200"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L="1219200" indent="-304800">
        <a:spcBef>
          <a:spcPts val="700"/>
        </a:spcBef>
        <a:buSzPct val="100000"/>
        <a:buChar char="•"/>
        <a:defRPr sz="3200"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L="1737360" indent="-365760">
        <a:spcBef>
          <a:spcPts val="700"/>
        </a:spcBef>
        <a:buSzPct val="100000"/>
        <a:buChar char="–"/>
        <a:defRPr sz="3200"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L="2194560" indent="-365760">
        <a:spcBef>
          <a:spcPts val="700"/>
        </a:spcBef>
        <a:buSzPct val="100000"/>
        <a:buChar char="»"/>
        <a:defRPr sz="3200"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L="2692400" indent="-406400">
        <a:spcBef>
          <a:spcPts val="700"/>
        </a:spcBef>
        <a:buSzPct val="100000"/>
        <a:buChar char="•"/>
        <a:defRPr sz="3200"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L="3149600" indent="-406400">
        <a:spcBef>
          <a:spcPts val="700"/>
        </a:spcBef>
        <a:buSzPct val="100000"/>
        <a:buChar char="•"/>
        <a:defRPr sz="3200"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L="3606800" indent="-406400">
        <a:spcBef>
          <a:spcPts val="700"/>
        </a:spcBef>
        <a:buSzPct val="100000"/>
        <a:buChar char="•"/>
        <a:defRPr sz="3200"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L="4064000" indent="-406400">
        <a:spcBef>
          <a:spcPts val="700"/>
        </a:spcBef>
        <a:buSzPct val="100000"/>
        <a:buChar char="•"/>
        <a:defRPr sz="3200"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lvl1pPr algn="r">
        <a:defRPr sz="1200">
          <a:solidFill>
            <a:schemeClr val="tx1"/>
          </a:solidFill>
          <a:latin typeface="+mn-lt"/>
          <a:ea typeface="+mn-ea"/>
          <a:cs typeface="+mn-cs"/>
          <a:sym typeface="Arial" panose="020B0604020202020204"/>
        </a:defRPr>
      </a:lvl1pPr>
      <a:lvl2pPr indent="457200" algn="r">
        <a:defRPr sz="1200">
          <a:solidFill>
            <a:schemeClr val="tx1"/>
          </a:solidFill>
          <a:latin typeface="+mn-lt"/>
          <a:ea typeface="+mn-ea"/>
          <a:cs typeface="+mn-cs"/>
          <a:sym typeface="Arial" panose="020B0604020202020204"/>
        </a:defRPr>
      </a:lvl2pPr>
      <a:lvl3pPr indent="914400" algn="r">
        <a:defRPr sz="1200">
          <a:solidFill>
            <a:schemeClr val="tx1"/>
          </a:solidFill>
          <a:latin typeface="+mn-lt"/>
          <a:ea typeface="+mn-ea"/>
          <a:cs typeface="+mn-cs"/>
          <a:sym typeface="Arial" panose="020B0604020202020204"/>
        </a:defRPr>
      </a:lvl3pPr>
      <a:lvl4pPr indent="1371600" algn="r">
        <a:defRPr sz="1200">
          <a:solidFill>
            <a:schemeClr val="tx1"/>
          </a:solidFill>
          <a:latin typeface="+mn-lt"/>
          <a:ea typeface="+mn-ea"/>
          <a:cs typeface="+mn-cs"/>
          <a:sym typeface="Arial" panose="020B0604020202020204"/>
        </a:defRPr>
      </a:lvl4pPr>
      <a:lvl5pPr indent="1828800" algn="r">
        <a:defRPr sz="1200">
          <a:solidFill>
            <a:schemeClr val="tx1"/>
          </a:solidFill>
          <a:latin typeface="+mn-lt"/>
          <a:ea typeface="+mn-ea"/>
          <a:cs typeface="+mn-cs"/>
          <a:sym typeface="Arial" panose="020B0604020202020204"/>
        </a:defRPr>
      </a:lvl5pPr>
      <a:lvl6pPr indent="2286000" algn="r">
        <a:defRPr sz="1200">
          <a:solidFill>
            <a:schemeClr val="tx1"/>
          </a:solidFill>
          <a:latin typeface="+mn-lt"/>
          <a:ea typeface="+mn-ea"/>
          <a:cs typeface="+mn-cs"/>
          <a:sym typeface="Arial" panose="020B0604020202020204"/>
        </a:defRPr>
      </a:lvl6pPr>
      <a:lvl7pPr indent="2743200" algn="r">
        <a:defRPr sz="1200">
          <a:solidFill>
            <a:schemeClr val="tx1"/>
          </a:solidFill>
          <a:latin typeface="+mn-lt"/>
          <a:ea typeface="+mn-ea"/>
          <a:cs typeface="+mn-cs"/>
          <a:sym typeface="Arial" panose="020B0604020202020204"/>
        </a:defRPr>
      </a:lvl7pPr>
      <a:lvl8pPr indent="3200400" algn="r">
        <a:defRPr sz="1200">
          <a:solidFill>
            <a:schemeClr val="tx1"/>
          </a:solidFill>
          <a:latin typeface="+mn-lt"/>
          <a:ea typeface="+mn-ea"/>
          <a:cs typeface="+mn-cs"/>
          <a:sym typeface="Arial" panose="020B0604020202020204"/>
        </a:defRPr>
      </a:lvl8pPr>
      <a:lvl9pPr indent="3657600" algn="r">
        <a:defRPr sz="1200">
          <a:solidFill>
            <a:schemeClr val="tx1"/>
          </a:solidFill>
          <a:latin typeface="+mn-lt"/>
          <a:ea typeface="+mn-ea"/>
          <a:cs typeface="+mn-cs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8.xml"/><Relationship Id="rId5" Type="http://schemas.openxmlformats.org/officeDocument/2006/relationships/image" Target="../media/image15.jpe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9.xml"/><Relationship Id="rId6" Type="http://schemas.openxmlformats.org/officeDocument/2006/relationships/image" Target="../media/image14.png"/><Relationship Id="rId5" Type="http://schemas.openxmlformats.org/officeDocument/2006/relationships/image" Target="../media/image13.jpe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0.xml"/><Relationship Id="rId4" Type="http://schemas.openxmlformats.org/officeDocument/2006/relationships/image" Target="../media/image17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jpeg"/><Relationship Id="rId3" Type="http://schemas.openxmlformats.org/officeDocument/2006/relationships/image" Target="../media/image19.jpeg"/><Relationship Id="rId7" Type="http://schemas.openxmlformats.org/officeDocument/2006/relationships/image" Target="../media/image23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3.xml"/><Relationship Id="rId6" Type="http://schemas.openxmlformats.org/officeDocument/2006/relationships/image" Target="../media/image22.jpeg"/><Relationship Id="rId5" Type="http://schemas.openxmlformats.org/officeDocument/2006/relationships/image" Target="../media/image21.jpeg"/><Relationship Id="rId4" Type="http://schemas.openxmlformats.org/officeDocument/2006/relationships/image" Target="../media/image20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4.xml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5.xml"/><Relationship Id="rId5" Type="http://schemas.openxmlformats.org/officeDocument/2006/relationships/image" Target="../media/image27.png"/><Relationship Id="rId4" Type="http://schemas.openxmlformats.org/officeDocument/2006/relationships/image" Target="../media/image26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6.xml"/><Relationship Id="rId6" Type="http://schemas.openxmlformats.org/officeDocument/2006/relationships/image" Target="../media/image31.png"/><Relationship Id="rId5" Type="http://schemas.openxmlformats.org/officeDocument/2006/relationships/image" Target="../media/image30.jpeg"/><Relationship Id="rId4" Type="http://schemas.openxmlformats.org/officeDocument/2006/relationships/image" Target="../media/image29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7.xml"/><Relationship Id="rId5" Type="http://schemas.openxmlformats.org/officeDocument/2006/relationships/image" Target="../media/image34.jpeg"/><Relationship Id="rId4" Type="http://schemas.openxmlformats.org/officeDocument/2006/relationships/image" Target="../media/image33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8.xml"/><Relationship Id="rId5" Type="http://schemas.openxmlformats.org/officeDocument/2006/relationships/image" Target="../media/image37.jpeg"/><Relationship Id="rId4" Type="http://schemas.openxmlformats.org/officeDocument/2006/relationships/image" Target="../media/image36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20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2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.xml"/><Relationship Id="rId5" Type="http://schemas.openxmlformats.org/officeDocument/2006/relationships/image" Target="../media/image12.jpe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3" name="副标题 2"/>
          <p:cNvSpPr txBox="1">
            <a:spLocks/>
          </p:cNvSpPr>
          <p:nvPr/>
        </p:nvSpPr>
        <p:spPr bwMode="auto">
          <a:xfrm>
            <a:off x="1825957" y="1149755"/>
            <a:ext cx="4797425" cy="5463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68579" tIns="34289" rIns="68579" bIns="34289"/>
          <a:lstStyle/>
          <a:p>
            <a:pPr algn="ctr" eaLnBrk="1" hangingPunct="1">
              <a:lnSpc>
                <a:spcPct val="90000"/>
              </a:lnSpc>
              <a:spcBef>
                <a:spcPts val="1000"/>
              </a:spcBef>
            </a:pPr>
            <a:r>
              <a:rPr lang="zh-CN" altLang="en-US" sz="2800" dirty="0">
                <a:solidFill>
                  <a:schemeClr val="tx1"/>
                </a:solidFill>
                <a:latin typeface="宋体" pitchFamily="2" charset="-122"/>
              </a:rPr>
              <a:t>初中历史九年级</a:t>
            </a:r>
          </a:p>
        </p:txBody>
      </p:sp>
      <p:sp>
        <p:nvSpPr>
          <p:cNvPr id="27654" name="副标题 2"/>
          <p:cNvSpPr txBox="1">
            <a:spLocks/>
          </p:cNvSpPr>
          <p:nvPr/>
        </p:nvSpPr>
        <p:spPr bwMode="auto">
          <a:xfrm>
            <a:off x="231442" y="2021440"/>
            <a:ext cx="8818562" cy="10879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68579" tIns="34289" rIns="68579" bIns="34289"/>
          <a:lstStyle/>
          <a:p>
            <a:pPr algn="ctr" eaLnBrk="1" hangingPunct="1">
              <a:spcBef>
                <a:spcPts val="1000"/>
              </a:spcBef>
            </a:pPr>
            <a:r>
              <a:rPr lang="zh-CN" altLang="en-US" sz="3300" b="1" dirty="0">
                <a:solidFill>
                  <a:schemeClr val="tx1"/>
                </a:solidFill>
                <a:latin typeface="宋体" pitchFamily="2" charset="-122"/>
              </a:rPr>
              <a:t>第</a:t>
            </a:r>
            <a:r>
              <a:rPr lang="en-US" altLang="zh-CN" sz="3300" b="1" dirty="0">
                <a:solidFill>
                  <a:schemeClr val="tx1"/>
                </a:solidFill>
                <a:latin typeface="宋体" pitchFamily="2" charset="-122"/>
              </a:rPr>
              <a:t>17</a:t>
            </a:r>
            <a:r>
              <a:rPr lang="zh-CN" altLang="en-US" sz="3300" b="1" dirty="0">
                <a:solidFill>
                  <a:schemeClr val="tx1"/>
                </a:solidFill>
                <a:latin typeface="宋体" pitchFamily="2" charset="-122"/>
              </a:rPr>
              <a:t>课  民族团结、祖国统一和国防、外交</a:t>
            </a:r>
            <a:endParaRPr lang="en-US" altLang="zh-CN" sz="3300" b="1" dirty="0">
              <a:solidFill>
                <a:schemeClr val="tx1"/>
              </a:solidFill>
              <a:latin typeface="宋体" pitchFamily="2" charset="-122"/>
            </a:endParaRPr>
          </a:p>
          <a:p>
            <a:pPr algn="ctr" eaLnBrk="1" hangingPunct="1">
              <a:spcBef>
                <a:spcPts val="1000"/>
              </a:spcBef>
            </a:pPr>
            <a:r>
              <a:rPr lang="zh-CN" altLang="en-US" sz="3300" b="1" dirty="0">
                <a:solidFill>
                  <a:schemeClr val="tx1"/>
                </a:solidFill>
                <a:latin typeface="宋体" pitchFamily="2" charset="-122"/>
              </a:rPr>
              <a:t>（复习）</a:t>
            </a:r>
          </a:p>
        </p:txBody>
      </p:sp>
    </p:spTree>
  </p:cSld>
  <p:clrMapOvr>
    <a:masterClrMapping/>
  </p:clrMapOvr>
  <p:transition spd="med" advTm="16615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936977" y="807368"/>
            <a:ext cx="3081867" cy="3478168"/>
            <a:chOff x="5881510" y="773501"/>
            <a:chExt cx="3081867" cy="3478168"/>
          </a:xfrm>
        </p:grpSpPr>
        <p:pic>
          <p:nvPicPr>
            <p:cNvPr id="3" name="图片 2" descr="chengguo_008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205220" y="866845"/>
              <a:ext cx="1525905" cy="992505"/>
            </a:xfrm>
            <a:prstGeom prst="rect">
              <a:avLst/>
            </a:prstGeom>
            <a:noFill/>
            <a:ln w="9525">
              <a:noFill/>
            </a:ln>
          </p:spPr>
        </p:pic>
        <p:pic>
          <p:nvPicPr>
            <p:cNvPr id="4" name="Picture 5" descr="2005323172321580"/>
            <p:cNvPicPr>
              <a:picLocks noChangeAspect="1" noChangeArrowheads="1"/>
            </p:cNvPicPr>
            <p:nvPr/>
          </p:nvPicPr>
          <p:blipFill>
            <a:blip r:embed="rId4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7799705" y="773501"/>
              <a:ext cx="1107365" cy="11117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grpSp>
          <p:nvGrpSpPr>
            <p:cNvPr id="5" name="组合 9"/>
            <p:cNvGrpSpPr/>
            <p:nvPr/>
          </p:nvGrpSpPr>
          <p:grpSpPr>
            <a:xfrm>
              <a:off x="5881510" y="2167466"/>
              <a:ext cx="3081867" cy="2084203"/>
              <a:chOff x="5486400" y="1255395"/>
              <a:chExt cx="5485130" cy="3915257"/>
            </a:xfrm>
          </p:grpSpPr>
          <p:sp>
            <p:nvSpPr>
              <p:cNvPr id="6" name="形状 35"/>
              <p:cNvSpPr/>
              <p:nvPr/>
            </p:nvSpPr>
            <p:spPr>
              <a:xfrm>
                <a:off x="5933906" y="4303396"/>
                <a:ext cx="4696059" cy="867256"/>
              </a:xfrm>
              <a:prstGeom prst="rect">
                <a:avLst/>
              </a:prstGeom>
              <a:noFill/>
              <a:ln w="0">
                <a:noFill/>
              </a:ln>
            </p:spPr>
            <p:txBody>
              <a:bodyPr vert="horz" wrap="square" lIns="91440" tIns="45720" rIns="91440" bIns="45720" anchor="t">
                <a:spAutoFit/>
              </a:bodyPr>
              <a:lstStyle/>
              <a:p>
                <a:pPr marL="0" indent="0" algn="l" defTabSz="914400" fontAlgn="auto">
                  <a:lnSpc>
                    <a:spcPct val="100000"/>
                  </a:lnSpc>
                  <a:spcBef>
                    <a:spcPts val="2200"/>
                  </a:spcBef>
                  <a:spcAft>
                    <a:spcPts val="0"/>
                  </a:spcAft>
                  <a:buFontTx/>
                  <a:buNone/>
                </a:pPr>
                <a:r>
                  <a:rPr lang="en-US" altLang="ko-KR" sz="2400" b="1" strike="noStrike" cap="none" dirty="0">
                    <a:solidFill>
                      <a:schemeClr val="tx1"/>
                    </a:solidFill>
                    <a:latin typeface="方正风雅楷宋简体 ExtraBold" charset="0"/>
                    <a:ea typeface="方正风雅楷宋简体 ExtraBold" charset="0"/>
                  </a:rPr>
                  <a:t>1999年12月20日</a:t>
                </a:r>
                <a:endParaRPr lang="ko-KR" altLang="en-US" sz="2400" b="1" strike="noStrike" cap="none" dirty="0">
                  <a:solidFill>
                    <a:schemeClr val="tx1"/>
                  </a:solidFill>
                  <a:latin typeface="方正风雅楷宋简体 ExtraBold" charset="0"/>
                  <a:ea typeface="方正风雅楷宋简体 ExtraBold" charset="0"/>
                </a:endParaRPr>
              </a:p>
            </p:txBody>
          </p:sp>
          <p:pic>
            <p:nvPicPr>
              <p:cNvPr id="7" name="图片 6" descr="C:/Documents and Settings/Administrator/Application Data/JisuOffice/ETemp/3924_1683376/fImage3686413328467.jpeg"/>
              <p:cNvPicPr/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>
              <a:xfrm>
                <a:off x="5486400" y="1255395"/>
                <a:ext cx="5485130" cy="2897505"/>
              </a:xfrm>
              <a:prstGeom prst="rect">
                <a:avLst/>
              </a:prstGeom>
              <a:noFill/>
              <a:ln w="0">
                <a:noFill/>
              </a:ln>
            </p:spPr>
          </p:pic>
        </p:grpSp>
      </p:grpSp>
      <p:sp>
        <p:nvSpPr>
          <p:cNvPr id="8" name="文本框 11"/>
          <p:cNvSpPr txBox="1"/>
          <p:nvPr/>
        </p:nvSpPr>
        <p:spPr>
          <a:xfrm>
            <a:off x="4842933" y="1679293"/>
            <a:ext cx="363361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eaLnBrk="1" fontAlgn="auto" latinLnBrk="0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zh-CN" altLang="en-US" sz="2400" b="1" dirty="0">
                <a:solidFill>
                  <a:schemeClr val="tx1"/>
                </a:solidFill>
                <a:uFillTx/>
                <a:latin typeface="黑体" pitchFamily="2" charset="-122"/>
                <a:ea typeface="黑体" pitchFamily="2" charset="-122"/>
                <a:cs typeface="楷体" panose="02010609060101010101" charset="-122"/>
                <a:sym typeface="+mn-ea"/>
              </a:rPr>
              <a:t>    1999年12月20日，中国正式恢复对澳门行使主权，中华人民共和国澳门特别行政区正式成立</a:t>
            </a:r>
            <a:endParaRPr lang="zh-CN" altLang="en-US" sz="2400" b="1" dirty="0">
              <a:solidFill>
                <a:schemeClr val="tx1"/>
              </a:solidFill>
              <a:uFillTx/>
              <a:latin typeface="黑体" pitchFamily="2" charset="-122"/>
              <a:ea typeface="黑体" pitchFamily="2" charset="-122"/>
              <a:cs typeface="楷体" panose="02010609060101010101" charset="-122"/>
            </a:endParaRPr>
          </a:p>
        </p:txBody>
      </p:sp>
    </p:spTree>
    <p:custDataLst>
      <p:tags r:id="rId1"/>
    </p:custDataLst>
  </p:cSld>
  <p:clrMapOvr>
    <a:masterClrMapping/>
  </p:clrMapOvr>
  <p:transition spd="med" advTm="18877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21093" y="912635"/>
            <a:ext cx="2611120" cy="1189155"/>
            <a:chOff x="191911" y="765880"/>
            <a:chExt cx="2479040" cy="1083945"/>
          </a:xfrm>
        </p:grpSpPr>
        <p:pic>
          <p:nvPicPr>
            <p:cNvPr id="3" name="Picture 4" descr="香港区旗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233311" y="866845"/>
              <a:ext cx="1437640" cy="982980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4" name="Picture 7" descr="图片2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191911" y="765880"/>
              <a:ext cx="1041400" cy="1037590"/>
            </a:xfrm>
            <a:prstGeom prst="rect">
              <a:avLst/>
            </a:prstGeom>
            <a:noFill/>
          </p:spPr>
        </p:pic>
      </p:grpSp>
      <p:grpSp>
        <p:nvGrpSpPr>
          <p:cNvPr id="8" name="组合 7"/>
          <p:cNvGrpSpPr/>
          <p:nvPr/>
        </p:nvGrpSpPr>
        <p:grpSpPr>
          <a:xfrm>
            <a:off x="594642" y="2432968"/>
            <a:ext cx="2701850" cy="1111744"/>
            <a:chOff x="6205220" y="773501"/>
            <a:chExt cx="2701850" cy="1111744"/>
          </a:xfrm>
        </p:grpSpPr>
        <p:pic>
          <p:nvPicPr>
            <p:cNvPr id="9" name="图片 8" descr="chengguo_008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205220" y="866845"/>
              <a:ext cx="1525905" cy="992505"/>
            </a:xfrm>
            <a:prstGeom prst="rect">
              <a:avLst/>
            </a:prstGeom>
            <a:noFill/>
            <a:ln w="9525">
              <a:noFill/>
            </a:ln>
          </p:spPr>
        </p:pic>
        <p:pic>
          <p:nvPicPr>
            <p:cNvPr id="10" name="Picture 5" descr="2005323172321580"/>
            <p:cNvPicPr>
              <a:picLocks noChangeAspect="1" noChangeArrowheads="1"/>
            </p:cNvPicPr>
            <p:nvPr/>
          </p:nvPicPr>
          <p:blipFill>
            <a:blip r:embed="rId6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7799705" y="773501"/>
              <a:ext cx="1107365" cy="11117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4" name="矩形 13"/>
          <p:cNvSpPr/>
          <p:nvPr/>
        </p:nvSpPr>
        <p:spPr>
          <a:xfrm>
            <a:off x="719743" y="201979"/>
            <a:ext cx="235032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香港、澳门回归</a:t>
            </a:r>
            <a:endParaRPr lang="zh-CN" altLang="en-US" sz="2400" dirty="0"/>
          </a:p>
        </p:txBody>
      </p:sp>
      <p:sp>
        <p:nvSpPr>
          <p:cNvPr id="15" name="矩形 14"/>
          <p:cNvSpPr/>
          <p:nvPr/>
        </p:nvSpPr>
        <p:spPr>
          <a:xfrm>
            <a:off x="3605843" y="518067"/>
            <a:ext cx="80342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1" fontAlgn="auto" latinLnBrk="0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zh-CN" altLang="en-US" sz="2400" b="1" dirty="0">
                <a:solidFill>
                  <a:schemeClr val="tx1"/>
                </a:solidFill>
                <a:latin typeface="黑体" pitchFamily="2" charset="-122"/>
                <a:ea typeface="黑体" pitchFamily="2" charset="-122"/>
                <a:cs typeface="宋体" panose="02010600030101010101" pitchFamily="2" charset="-122"/>
              </a:rPr>
              <a:t>原因</a:t>
            </a:r>
          </a:p>
        </p:txBody>
      </p:sp>
      <p:sp>
        <p:nvSpPr>
          <p:cNvPr id="16" name="矩形 15"/>
          <p:cNvSpPr/>
          <p:nvPr/>
        </p:nvSpPr>
        <p:spPr>
          <a:xfrm>
            <a:off x="3696154" y="2730689"/>
            <a:ext cx="80342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0" algn="ctr" eaLnBrk="1" fontAlgn="auto" latinLnBrk="0" hangingPunct="1">
              <a:lnSpc>
                <a:spcPct val="100000"/>
              </a:lnSpc>
              <a:buNone/>
            </a:pPr>
            <a:r>
              <a:rPr lang="zh-CN" altLang="en-US" sz="2400" b="1" dirty="0">
                <a:solidFill>
                  <a:schemeClr val="tx1"/>
                </a:solidFill>
                <a:latin typeface="黑体" pitchFamily="2" charset="-122"/>
                <a:ea typeface="黑体" pitchFamily="2" charset="-122"/>
                <a:cs typeface="宋体" panose="02010600030101010101" pitchFamily="2" charset="-122"/>
              </a:rPr>
              <a:t>意义</a:t>
            </a:r>
          </a:p>
        </p:txBody>
      </p:sp>
      <p:sp>
        <p:nvSpPr>
          <p:cNvPr id="17" name="文本框 7"/>
          <p:cNvSpPr txBox="1"/>
          <p:nvPr/>
        </p:nvSpPr>
        <p:spPr>
          <a:xfrm>
            <a:off x="3544711" y="1024749"/>
            <a:ext cx="52611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eaLnBrk="1" fontAlgn="auto" latinLnBrk="0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zh-CN" altLang="en-US" sz="2000" b="1" dirty="0">
                <a:solidFill>
                  <a:schemeClr val="tx1"/>
                </a:solidFill>
                <a:uFillTx/>
                <a:latin typeface="微软雅黑" pitchFamily="34" charset="-122"/>
                <a:ea typeface="微软雅黑" pitchFamily="34" charset="-122"/>
                <a:cs typeface="楷体" panose="02010609060101010101" charset="-122"/>
                <a:sym typeface="+mn-ea"/>
              </a:rPr>
              <a:t>(1)根本原因：</a:t>
            </a:r>
            <a:r>
              <a:rPr lang="zh-CN" altLang="en-US" sz="2000" b="1" dirty="0">
                <a:solidFill>
                  <a:srgbClr val="FF0000"/>
                </a:solidFill>
                <a:uFillTx/>
                <a:latin typeface="微软雅黑" pitchFamily="34" charset="-122"/>
                <a:ea typeface="微软雅黑" pitchFamily="34" charset="-122"/>
                <a:cs typeface="楷体" panose="02010609060101010101" charset="-122"/>
                <a:sym typeface="+mn-ea"/>
              </a:rPr>
              <a:t>改革开放后中国综合国力增强、国际地位提高</a:t>
            </a:r>
            <a:endParaRPr lang="zh-CN" altLang="en-US" sz="2000" b="1" dirty="0">
              <a:solidFill>
                <a:srgbClr val="FF0000"/>
              </a:solidFill>
              <a:uFillTx/>
              <a:latin typeface="微软雅黑" pitchFamily="34" charset="-122"/>
              <a:ea typeface="微软雅黑" pitchFamily="34" charset="-122"/>
              <a:cs typeface="楷体" panose="02010609060101010101" charset="-122"/>
            </a:endParaRPr>
          </a:p>
          <a:p>
            <a:pPr algn="l" eaLnBrk="1" fontAlgn="auto" latinLnBrk="0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zh-CN" altLang="en-US" sz="2000" b="1" dirty="0">
                <a:solidFill>
                  <a:schemeClr val="tx1"/>
                </a:solidFill>
                <a:uFillTx/>
                <a:latin typeface="微软雅黑" pitchFamily="34" charset="-122"/>
                <a:ea typeface="微软雅黑" pitchFamily="34" charset="-122"/>
                <a:cs typeface="楷体" panose="02010609060101010101" charset="-122"/>
                <a:sym typeface="+mn-ea"/>
              </a:rPr>
              <a:t>(2)制度保障：</a:t>
            </a:r>
            <a:r>
              <a:rPr lang="zh-CN" altLang="en-US" sz="2000" b="1" dirty="0">
                <a:solidFill>
                  <a:srgbClr val="FF0000"/>
                </a:solidFill>
                <a:uFillTx/>
                <a:latin typeface="微软雅黑" pitchFamily="34" charset="-122"/>
                <a:ea typeface="微软雅黑" pitchFamily="34" charset="-122"/>
                <a:cs typeface="楷体" panose="02010609060101010101" charset="-122"/>
                <a:sym typeface="+mn-ea"/>
              </a:rPr>
              <a:t>“一国两制”构想的提出，</a:t>
            </a:r>
            <a:r>
              <a:rPr lang="zh-CN" altLang="en-US" sz="2000" b="1" dirty="0">
                <a:solidFill>
                  <a:schemeClr val="tx1"/>
                </a:solidFill>
                <a:uFillTx/>
                <a:latin typeface="微软雅黑" pitchFamily="34" charset="-122"/>
                <a:ea typeface="微软雅黑" pitchFamily="34" charset="-122"/>
                <a:cs typeface="楷体" panose="02010609060101010101" charset="-122"/>
                <a:sym typeface="+mn-ea"/>
              </a:rPr>
              <a:t>为香港和澳门回归祖国开辟了途径</a:t>
            </a:r>
            <a:endParaRPr lang="zh-CN" altLang="en-US" sz="2000" b="1" dirty="0">
              <a:solidFill>
                <a:schemeClr val="tx1"/>
              </a:solidFill>
              <a:uFillTx/>
              <a:latin typeface="微软雅黑" pitchFamily="34" charset="-122"/>
              <a:ea typeface="微软雅黑" pitchFamily="34" charset="-122"/>
              <a:cs typeface="楷体" panose="02010609060101010101" charset="-122"/>
            </a:endParaRPr>
          </a:p>
        </p:txBody>
      </p:sp>
      <p:sp>
        <p:nvSpPr>
          <p:cNvPr id="18" name="文本框 12"/>
          <p:cNvSpPr txBox="1"/>
          <p:nvPr/>
        </p:nvSpPr>
        <p:spPr>
          <a:xfrm>
            <a:off x="3533423" y="3396897"/>
            <a:ext cx="53403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ctr" eaLnBrk="1" fontAlgn="auto" latinLnBrk="0" hangingPunct="1">
              <a:lnSpc>
                <a:spcPct val="100000"/>
              </a:lnSpc>
              <a:buNone/>
            </a:pPr>
            <a:r>
              <a:rPr lang="zh-CN" sz="20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港澳回归标志着中国人民</a:t>
            </a:r>
            <a:r>
              <a:rPr lang="zh-CN" altLang="en-US" sz="2000" b="1" dirty="0">
                <a:solidFill>
                  <a:srgbClr val="FF0000"/>
                </a:solidFill>
                <a:uFillTx/>
                <a:latin typeface="微软雅黑" pitchFamily="34" charset="-122"/>
                <a:ea typeface="微软雅黑" pitchFamily="34" charset="-122"/>
                <a:cs typeface="楷体" panose="02010609060101010101" charset="-122"/>
                <a:sym typeface="+mn-ea"/>
              </a:rPr>
              <a:t>洗雪了百年国耻</a:t>
            </a:r>
            <a:r>
              <a:rPr lang="zh-CN" sz="20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，在</a:t>
            </a:r>
            <a:r>
              <a:rPr lang="zh-CN" altLang="en-US" sz="2000" b="1" dirty="0">
                <a:solidFill>
                  <a:srgbClr val="FF0000"/>
                </a:solidFill>
                <a:uFillTx/>
                <a:latin typeface="微软雅黑" pitchFamily="34" charset="-122"/>
                <a:ea typeface="微软雅黑" pitchFamily="34" charset="-122"/>
                <a:cs typeface="楷体" panose="02010609060101010101" charset="-122"/>
                <a:sym typeface="+mn-ea"/>
              </a:rPr>
              <a:t>完成祖国统一大业的道路上迈出了重要一步。</a:t>
            </a:r>
          </a:p>
        </p:txBody>
      </p:sp>
    </p:spTree>
    <p:custDataLst>
      <p:tags r:id="rId1"/>
    </p:custDataLst>
  </p:cSld>
  <p:clrMapOvr>
    <a:masterClrMapping/>
  </p:clrMapOvr>
  <p:transition spd="med" advTm="4671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148666" y="1415113"/>
            <a:ext cx="4572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sz="2400" b="1" dirty="0">
                <a:solidFill>
                  <a:schemeClr val="tx1"/>
                </a:solidFill>
                <a:latin typeface="黑体" pitchFamily="2" charset="-122"/>
                <a:ea typeface="黑体" pitchFamily="2" charset="-122"/>
                <a:cs typeface="楷体" panose="02010609060101010101" charset="-122"/>
                <a:sym typeface="+mn-ea"/>
              </a:rPr>
              <a:t>    在邓小平提出“一国两制”的科学构想基础上，形成了</a:t>
            </a:r>
            <a:r>
              <a:rPr lang="zh-CN" altLang="en-US" sz="2400" b="1" dirty="0">
                <a:solidFill>
                  <a:srgbClr val="FF0000"/>
                </a:solidFill>
                <a:latin typeface="黑体" pitchFamily="2" charset="-122"/>
                <a:ea typeface="黑体" pitchFamily="2" charset="-122"/>
                <a:cs typeface="楷体" panose="02010609060101010101" charset="-122"/>
                <a:sym typeface="+mn-ea"/>
              </a:rPr>
              <a:t>“和平统一、一国两制”</a:t>
            </a:r>
            <a:r>
              <a:rPr lang="zh-CN" altLang="en-US" sz="2400" b="1" dirty="0">
                <a:solidFill>
                  <a:schemeClr val="tx1"/>
                </a:solidFill>
                <a:latin typeface="黑体" pitchFamily="2" charset="-122"/>
                <a:ea typeface="黑体" pitchFamily="2" charset="-122"/>
                <a:cs typeface="楷体" panose="02010609060101010101" charset="-122"/>
                <a:sym typeface="+mn-ea"/>
              </a:rPr>
              <a:t>的对台基本方针</a:t>
            </a:r>
            <a:endParaRPr lang="zh-CN" altLang="en-US" sz="2400" b="1" dirty="0">
              <a:latin typeface="黑体" pitchFamily="2" charset="-122"/>
              <a:ea typeface="黑体" pitchFamily="2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475160" y="899205"/>
            <a:ext cx="3017660" cy="3878814"/>
            <a:chOff x="696385" y="442005"/>
            <a:chExt cx="3017660" cy="3878814"/>
          </a:xfrm>
        </p:grpSpPr>
        <p:pic>
          <p:nvPicPr>
            <p:cNvPr id="51202" name="Picture 2" descr="C:\Documents and Settings\Administrator\桌面\timg.jpg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696385" y="442005"/>
              <a:ext cx="3017660" cy="2053192"/>
            </a:xfrm>
            <a:prstGeom prst="rect">
              <a:avLst/>
            </a:prstGeom>
            <a:noFill/>
          </p:spPr>
        </p:pic>
        <p:pic>
          <p:nvPicPr>
            <p:cNvPr id="51203" name="Picture 3" descr="C:\Documents and Settings\Administrator\桌面\timg (1).jpg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42774" y="2213894"/>
              <a:ext cx="2926114" cy="2106925"/>
            </a:xfrm>
            <a:prstGeom prst="rect">
              <a:avLst/>
            </a:prstGeom>
            <a:noFill/>
          </p:spPr>
        </p:pic>
      </p:grpSp>
      <p:sp>
        <p:nvSpPr>
          <p:cNvPr id="7" name="矩形 6"/>
          <p:cNvSpPr/>
          <p:nvPr/>
        </p:nvSpPr>
        <p:spPr>
          <a:xfrm>
            <a:off x="719743" y="201979"/>
            <a:ext cx="142218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charset="-122"/>
                <a:sym typeface="+mn-ea"/>
              </a:rPr>
              <a:t>对台方针</a:t>
            </a:r>
            <a:endParaRPr lang="zh-CN" altLang="en-US" sz="2400" dirty="0"/>
          </a:p>
        </p:txBody>
      </p:sp>
    </p:spTree>
    <p:custDataLst>
      <p:tags r:id="rId1"/>
    </p:custDataLst>
  </p:cSld>
  <p:clrMapOvr>
    <a:masterClrMapping/>
  </p:clrMapOvr>
  <p:transition spd="med" advTm="2235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49702" y="1109142"/>
            <a:ext cx="3764563" cy="2636947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" name="矩形 2"/>
          <p:cNvSpPr/>
          <p:nvPr/>
        </p:nvSpPr>
        <p:spPr>
          <a:xfrm>
            <a:off x="4459109" y="1095991"/>
            <a:ext cx="4212943" cy="2369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FF0000"/>
                </a:solidFill>
                <a:latin typeface="黑体" pitchFamily="2" charset="-122"/>
                <a:ea typeface="黑体" pitchFamily="2" charset="-122"/>
                <a:cs typeface="楷体" panose="02010609060101010101" charset="-122"/>
                <a:sym typeface="+mn-ea"/>
              </a:rPr>
              <a:t>    1992年</a:t>
            </a:r>
            <a:r>
              <a:rPr lang="zh-CN" altLang="en-US" sz="2400" b="1" dirty="0">
                <a:solidFill>
                  <a:srgbClr val="404040"/>
                </a:solidFill>
                <a:latin typeface="黑体" pitchFamily="2" charset="-122"/>
                <a:ea typeface="黑体" pitchFamily="2" charset="-122"/>
                <a:cs typeface="楷体" panose="02010609060101010101" charset="-122"/>
                <a:sym typeface="+mn-ea"/>
              </a:rPr>
              <a:t>，</a:t>
            </a:r>
            <a:r>
              <a:rPr lang="zh-CN" altLang="en-US" sz="2400" b="1" dirty="0">
                <a:solidFill>
                  <a:schemeClr val="tx1"/>
                </a:solidFill>
                <a:latin typeface="黑体" pitchFamily="2" charset="-122"/>
                <a:ea typeface="黑体" pitchFamily="2" charset="-122"/>
                <a:cs typeface="楷体" panose="02010609060101010101" charset="-122"/>
                <a:sym typeface="+mn-ea"/>
              </a:rPr>
              <a:t>海峡交流基金会和海峡两岸关系协会达成</a:t>
            </a:r>
            <a:r>
              <a:rPr lang="zh-CN" altLang="en-US" sz="2400" b="1" dirty="0">
                <a:solidFill>
                  <a:srgbClr val="FF0000"/>
                </a:solidFill>
                <a:latin typeface="黑体" pitchFamily="2" charset="-122"/>
                <a:ea typeface="黑体" pitchFamily="2" charset="-122"/>
                <a:cs typeface="楷体" panose="02010609060101010101" charset="-122"/>
                <a:sym typeface="+mn-ea"/>
              </a:rPr>
              <a:t>“海峡两岸均坚持一个中国原则”</a:t>
            </a:r>
            <a:r>
              <a:rPr lang="zh-CN" altLang="en-US" sz="2400" b="1" dirty="0">
                <a:solidFill>
                  <a:schemeClr val="tx1"/>
                </a:solidFill>
                <a:latin typeface="黑体" pitchFamily="2" charset="-122"/>
                <a:ea typeface="黑体" pitchFamily="2" charset="-122"/>
                <a:cs typeface="楷体" panose="02010609060101010101" charset="-122"/>
                <a:sym typeface="+mn-ea"/>
              </a:rPr>
              <a:t>的共识，即</a:t>
            </a:r>
            <a:r>
              <a:rPr lang="zh-CN" altLang="en-US" sz="2800" b="1" dirty="0">
                <a:solidFill>
                  <a:srgbClr val="FF0000"/>
                </a:solidFill>
                <a:latin typeface="黑体" pitchFamily="2" charset="-122"/>
                <a:ea typeface="黑体" pitchFamily="2" charset="-122"/>
                <a:cs typeface="楷体" panose="02010609060101010101" charset="-122"/>
                <a:sym typeface="+mn-ea"/>
              </a:rPr>
              <a:t>“九二共识”</a:t>
            </a:r>
            <a:r>
              <a:rPr lang="zh-CN" altLang="en-US" sz="2400" b="1" dirty="0">
                <a:solidFill>
                  <a:srgbClr val="404040"/>
                </a:solidFill>
                <a:latin typeface="黑体" pitchFamily="2" charset="-122"/>
                <a:ea typeface="黑体" pitchFamily="2" charset="-122"/>
                <a:cs typeface="楷体" panose="02010609060101010101" charset="-122"/>
                <a:sym typeface="+mn-ea"/>
              </a:rPr>
              <a:t>，</a:t>
            </a:r>
            <a:r>
              <a:rPr lang="zh-CN" altLang="en-US" sz="2400" b="1" dirty="0">
                <a:solidFill>
                  <a:schemeClr val="tx1"/>
                </a:solidFill>
                <a:latin typeface="黑体" pitchFamily="2" charset="-122"/>
                <a:ea typeface="黑体" pitchFamily="2" charset="-122"/>
                <a:cs typeface="楷体" panose="02010609060101010101" charset="-122"/>
                <a:sym typeface="+mn-ea"/>
              </a:rPr>
              <a:t>海峡两岸关系的发展</a:t>
            </a:r>
            <a:r>
              <a:rPr lang="zh-CN" altLang="en-US" sz="2400" b="1" dirty="0">
                <a:solidFill>
                  <a:srgbClr val="FF0000"/>
                </a:solidFill>
                <a:latin typeface="黑体" pitchFamily="2" charset="-122"/>
                <a:ea typeface="黑体" pitchFamily="2" charset="-122"/>
                <a:cs typeface="楷体" panose="02010609060101010101" charset="-122"/>
                <a:sym typeface="+mn-ea"/>
              </a:rPr>
              <a:t>迈出了历史性的重要一步</a:t>
            </a:r>
            <a:endParaRPr lang="zh-CN" altLang="en-US" sz="2400" b="1" dirty="0">
              <a:latin typeface="黑体" pitchFamily="2" charset="-122"/>
              <a:ea typeface="黑体" pitchFamily="2" charset="-122"/>
            </a:endParaRPr>
          </a:p>
        </p:txBody>
      </p:sp>
    </p:spTree>
    <p:custDataLst>
      <p:tags r:id="rId1"/>
    </p:custDataLst>
  </p:cSld>
  <p:clrMapOvr>
    <a:masterClrMapping/>
  </p:clrMapOvr>
  <p:transition spd="med" advTm="2561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直接箭头连接符 30"/>
          <p:cNvCxnSpPr/>
          <p:nvPr/>
        </p:nvCxnSpPr>
        <p:spPr>
          <a:xfrm>
            <a:off x="37465" y="3211195"/>
            <a:ext cx="8963025" cy="1905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>
            <a:off x="548005" y="3006725"/>
            <a:ext cx="0" cy="17970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1623695" y="3006725"/>
            <a:ext cx="0" cy="17970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>
            <a:off x="4340225" y="3006725"/>
            <a:ext cx="0" cy="17970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/>
          <p:cNvCxnSpPr/>
          <p:nvPr/>
        </p:nvCxnSpPr>
        <p:spPr>
          <a:xfrm>
            <a:off x="5405755" y="3006725"/>
            <a:ext cx="0" cy="17970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文本框 86"/>
          <p:cNvSpPr txBox="1"/>
          <p:nvPr/>
        </p:nvSpPr>
        <p:spPr>
          <a:xfrm>
            <a:off x="-10160" y="3316605"/>
            <a:ext cx="116141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三国</a:t>
            </a:r>
            <a:r>
              <a:rPr lang="en-US" altLang="zh-CN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-</a:t>
            </a:r>
            <a:r>
              <a:rPr lang="zh-CN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吴国</a:t>
            </a:r>
          </a:p>
        </p:txBody>
      </p:sp>
      <p:cxnSp>
        <p:nvCxnSpPr>
          <p:cNvPr id="90" name="直接连接符 89"/>
          <p:cNvCxnSpPr/>
          <p:nvPr/>
        </p:nvCxnSpPr>
        <p:spPr>
          <a:xfrm>
            <a:off x="3415665" y="3213100"/>
            <a:ext cx="0" cy="17970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文本框 92"/>
          <p:cNvSpPr txBox="1"/>
          <p:nvPr/>
        </p:nvSpPr>
        <p:spPr>
          <a:xfrm>
            <a:off x="1185545" y="3316605"/>
            <a:ext cx="8382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元朝</a:t>
            </a:r>
            <a:endParaRPr lang="zh-CN" altLang="en-US" sz="1600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94" name="文本框 93"/>
          <p:cNvSpPr txBox="1"/>
          <p:nvPr/>
        </p:nvSpPr>
        <p:spPr>
          <a:xfrm>
            <a:off x="2959735" y="2874010"/>
            <a:ext cx="91186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1662</a:t>
            </a:r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年</a:t>
            </a:r>
          </a:p>
        </p:txBody>
      </p:sp>
      <p:sp>
        <p:nvSpPr>
          <p:cNvPr id="95" name="文本框 94"/>
          <p:cNvSpPr txBox="1"/>
          <p:nvPr/>
        </p:nvSpPr>
        <p:spPr>
          <a:xfrm>
            <a:off x="4067175" y="3316605"/>
            <a:ext cx="83439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1684</a:t>
            </a:r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年</a:t>
            </a:r>
          </a:p>
        </p:txBody>
      </p:sp>
      <p:sp>
        <p:nvSpPr>
          <p:cNvPr id="96" name="文本框 95"/>
          <p:cNvSpPr txBox="1"/>
          <p:nvPr/>
        </p:nvSpPr>
        <p:spPr>
          <a:xfrm>
            <a:off x="4943475" y="3316605"/>
            <a:ext cx="92519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1885</a:t>
            </a:r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年</a:t>
            </a:r>
          </a:p>
        </p:txBody>
      </p:sp>
      <p:sp>
        <p:nvSpPr>
          <p:cNvPr id="103" name="文本框 102"/>
          <p:cNvSpPr txBox="1"/>
          <p:nvPr/>
        </p:nvSpPr>
        <p:spPr>
          <a:xfrm>
            <a:off x="74295" y="2176780"/>
            <a:ext cx="947420" cy="829945"/>
          </a:xfrm>
          <a:prstGeom prst="rect">
            <a:avLst/>
          </a:prstGeom>
          <a:noFill/>
          <a:ln w="15875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孙权派卫温到达夷州</a:t>
            </a:r>
          </a:p>
        </p:txBody>
      </p:sp>
      <p:sp>
        <p:nvSpPr>
          <p:cNvPr id="104" name="文本框 103"/>
          <p:cNvSpPr txBox="1"/>
          <p:nvPr/>
        </p:nvSpPr>
        <p:spPr>
          <a:xfrm>
            <a:off x="1167130" y="2423160"/>
            <a:ext cx="875030" cy="583565"/>
          </a:xfrm>
          <a:prstGeom prst="rect">
            <a:avLst/>
          </a:prstGeom>
          <a:noFill/>
          <a:ln w="15875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澎湖巡检司</a:t>
            </a:r>
          </a:p>
        </p:txBody>
      </p:sp>
      <p:sp>
        <p:nvSpPr>
          <p:cNvPr id="105" name="文本框 104"/>
          <p:cNvSpPr txBox="1"/>
          <p:nvPr/>
        </p:nvSpPr>
        <p:spPr>
          <a:xfrm>
            <a:off x="2944495" y="3392805"/>
            <a:ext cx="1001395" cy="583565"/>
          </a:xfrm>
          <a:prstGeom prst="rect">
            <a:avLst/>
          </a:prstGeom>
          <a:noFill/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郑成功收复台湾</a:t>
            </a:r>
          </a:p>
        </p:txBody>
      </p:sp>
      <p:sp>
        <p:nvSpPr>
          <p:cNvPr id="106" name="文本框 105"/>
          <p:cNvSpPr txBox="1"/>
          <p:nvPr/>
        </p:nvSpPr>
        <p:spPr>
          <a:xfrm>
            <a:off x="3906520" y="2176780"/>
            <a:ext cx="1035050" cy="829945"/>
          </a:xfrm>
          <a:prstGeom prst="rect">
            <a:avLst/>
          </a:prstGeom>
          <a:noFill/>
          <a:ln w="15875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设台湾府，隶属福建省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5085715" y="2418715"/>
            <a:ext cx="638810" cy="583565"/>
          </a:xfrm>
          <a:prstGeom prst="rect">
            <a:avLst/>
          </a:prstGeom>
          <a:noFill/>
          <a:ln w="15875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设台湾省</a:t>
            </a:r>
            <a:endParaRPr lang="zh-CN" altLang="en-US" sz="16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2429510" y="3213100"/>
            <a:ext cx="0" cy="17970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1969770" y="3392805"/>
            <a:ext cx="92011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荷兰侵占台湾</a:t>
            </a:r>
            <a:endParaRPr lang="zh-CN" altLang="en-US" sz="1600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173605" y="2868295"/>
            <a:ext cx="5892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明末</a:t>
            </a:r>
            <a:endParaRPr lang="zh-CN" altLang="en-US" sz="1600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cxnSp>
        <p:nvCxnSpPr>
          <p:cNvPr id="16" name="直接连接符 15"/>
          <p:cNvCxnSpPr/>
          <p:nvPr/>
        </p:nvCxnSpPr>
        <p:spPr>
          <a:xfrm>
            <a:off x="6273800" y="3213100"/>
            <a:ext cx="0" cy="17970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5877560" y="2849245"/>
            <a:ext cx="7924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1895</a:t>
            </a:r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年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5506085" y="3449955"/>
            <a:ext cx="15798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《马关条约》割台湾给日本</a:t>
            </a:r>
            <a:endParaRPr lang="zh-CN" altLang="en-US" sz="1600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6961152" y="3291205"/>
            <a:ext cx="99695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抗日战争胜利，收复台湾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7085965" y="2849245"/>
            <a:ext cx="7924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1945</a:t>
            </a:r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年</a:t>
            </a:r>
          </a:p>
        </p:txBody>
      </p:sp>
      <p:cxnSp>
        <p:nvCxnSpPr>
          <p:cNvPr id="48" name="直接连接符 47"/>
          <p:cNvCxnSpPr/>
          <p:nvPr/>
        </p:nvCxnSpPr>
        <p:spPr>
          <a:xfrm>
            <a:off x="7482205" y="3213100"/>
            <a:ext cx="0" cy="17970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连接符 48"/>
          <p:cNvCxnSpPr/>
          <p:nvPr/>
        </p:nvCxnSpPr>
        <p:spPr>
          <a:xfrm>
            <a:off x="8453755" y="3235325"/>
            <a:ext cx="0" cy="17970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文本框 50"/>
          <p:cNvSpPr txBox="1"/>
          <p:nvPr/>
        </p:nvSpPr>
        <p:spPr>
          <a:xfrm>
            <a:off x="8057515" y="2849245"/>
            <a:ext cx="7924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1949</a:t>
            </a:r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年</a:t>
            </a:r>
          </a:p>
        </p:txBody>
      </p:sp>
      <p:sp>
        <p:nvSpPr>
          <p:cNvPr id="52" name="文本框 51"/>
          <p:cNvSpPr txBox="1"/>
          <p:nvPr/>
        </p:nvSpPr>
        <p:spPr>
          <a:xfrm>
            <a:off x="7935524" y="3291205"/>
            <a:ext cx="105918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解放战争国民党败退台湾</a:t>
            </a:r>
          </a:p>
        </p:txBody>
      </p:sp>
      <p:sp>
        <p:nvSpPr>
          <p:cNvPr id="53" name="文本框 52"/>
          <p:cNvSpPr txBox="1"/>
          <p:nvPr/>
        </p:nvSpPr>
        <p:spPr>
          <a:xfrm>
            <a:off x="1808127" y="4063294"/>
            <a:ext cx="1198880" cy="337185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第一次分离</a:t>
            </a:r>
            <a:endParaRPr lang="zh-CN" altLang="en-US" sz="1600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7788133" y="4052005"/>
            <a:ext cx="1198880" cy="337185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第三次分离</a:t>
            </a:r>
            <a:endParaRPr lang="zh-CN" altLang="en-US" sz="1600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3169356" y="4052006"/>
            <a:ext cx="589280" cy="337185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pPr algn="l"/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回归</a:t>
            </a:r>
            <a:endParaRPr lang="zh-CN" altLang="en-US" sz="1600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5554133" y="4108450"/>
            <a:ext cx="1198880" cy="337185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pPr algn="l"/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第二次分离</a:t>
            </a:r>
            <a:endParaRPr lang="zh-CN" altLang="en-US" sz="1600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7119831" y="4097161"/>
            <a:ext cx="589280" cy="337185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pPr algn="l"/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回归</a:t>
            </a:r>
            <a:endParaRPr lang="zh-CN" altLang="en-US" sz="1600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grpSp>
        <p:nvGrpSpPr>
          <p:cNvPr id="69" name="组合 68"/>
          <p:cNvGrpSpPr/>
          <p:nvPr/>
        </p:nvGrpSpPr>
        <p:grpSpPr>
          <a:xfrm>
            <a:off x="1151255" y="773430"/>
            <a:ext cx="1334770" cy="1569720"/>
            <a:chOff x="1813" y="1218"/>
            <a:chExt cx="2102" cy="2472"/>
          </a:xfrm>
        </p:grpSpPr>
        <p:sp>
          <p:nvSpPr>
            <p:cNvPr id="61" name="文本框 60"/>
            <p:cNvSpPr txBox="1"/>
            <p:nvPr/>
          </p:nvSpPr>
          <p:spPr>
            <a:xfrm>
              <a:off x="1813" y="1218"/>
              <a:ext cx="2102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lang="zh-CN" altLang="en-US" sz="1800" b="1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uFillTx/>
                  <a:latin typeface="楷体" panose="02010609060101010101" charset="-122"/>
                  <a:ea typeface="楷体" panose="02010609060101010101" charset="-122"/>
                  <a:sym typeface="Arial" panose="020B0604020202020204"/>
                </a:rPr>
                <a:t>台湾正式归属中央管辖</a:t>
              </a:r>
              <a:endParaRPr kumimoji="0" lang="zh-CN" altLang="en-US" sz="1800" b="1" i="0" u="none" strike="noStrike" cap="none" spc="0" normalizeH="0" baseline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FillTx/>
                <a:latin typeface="楷体" panose="02010609060101010101" charset="-122"/>
                <a:ea typeface="楷体" panose="02010609060101010101" charset="-122"/>
                <a:cs typeface="Arial" panose="020B0604020202020204"/>
                <a:sym typeface="Arial" panose="020B0604020202020204"/>
              </a:endParaRPr>
            </a:p>
          </p:txBody>
        </p:sp>
        <p:cxnSp>
          <p:nvCxnSpPr>
            <p:cNvPr id="63" name="直接箭头连接符 62"/>
            <p:cNvCxnSpPr/>
            <p:nvPr/>
          </p:nvCxnSpPr>
          <p:spPr>
            <a:xfrm flipH="1" flipV="1">
              <a:off x="2669" y="2234"/>
              <a:ext cx="10" cy="1457"/>
            </a:xfrm>
            <a:prstGeom prst="straightConnector1">
              <a:avLst/>
            </a:prstGeom>
            <a:noFill/>
            <a:ln w="28575" cap="flat" cmpd="sng">
              <a:solidFill>
                <a:srgbClr val="0070C0"/>
              </a:solidFill>
              <a:prstDash val="sysDash"/>
              <a:miter lim="800000"/>
              <a:tailEnd type="arrow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grpSp>
        <p:nvGrpSpPr>
          <p:cNvPr id="71" name="组合 70"/>
          <p:cNvGrpSpPr/>
          <p:nvPr/>
        </p:nvGrpSpPr>
        <p:grpSpPr>
          <a:xfrm>
            <a:off x="6680200" y="866775"/>
            <a:ext cx="1604010" cy="1887855"/>
            <a:chOff x="10520" y="1365"/>
            <a:chExt cx="2526" cy="2973"/>
          </a:xfrm>
        </p:grpSpPr>
        <p:sp>
          <p:nvSpPr>
            <p:cNvPr id="62" name="文本框 61"/>
            <p:cNvSpPr txBox="1"/>
            <p:nvPr/>
          </p:nvSpPr>
          <p:spPr>
            <a:xfrm>
              <a:off x="10520" y="1365"/>
              <a:ext cx="2527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lang="zh-CN" altLang="en-US" sz="1800" b="1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uFillTx/>
                  <a:latin typeface="楷体" panose="02010609060101010101" charset="-122"/>
                  <a:ea typeface="楷体" panose="02010609060101010101" charset="-122"/>
                  <a:sym typeface="Arial" panose="020B0604020202020204"/>
                </a:rPr>
                <a:t>捍卫国家主权和领土完整</a:t>
              </a:r>
              <a:endParaRPr kumimoji="0" lang="zh-CN" altLang="en-US" sz="1800" b="1" i="0" u="none" strike="noStrike" cap="none" spc="0" normalizeH="0" baseline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FillTx/>
                <a:latin typeface="楷体" panose="02010609060101010101" charset="-122"/>
                <a:ea typeface="楷体" panose="02010609060101010101" charset="-122"/>
                <a:cs typeface="Arial" panose="020B0604020202020204"/>
                <a:sym typeface="Arial" panose="020B0604020202020204"/>
              </a:endParaRPr>
            </a:p>
          </p:txBody>
        </p:sp>
        <p:cxnSp>
          <p:nvCxnSpPr>
            <p:cNvPr id="64" name="直接箭头连接符 63"/>
            <p:cNvCxnSpPr/>
            <p:nvPr/>
          </p:nvCxnSpPr>
          <p:spPr>
            <a:xfrm flipV="1">
              <a:off x="11771" y="2592"/>
              <a:ext cx="2" cy="1746"/>
            </a:xfrm>
            <a:prstGeom prst="straightConnector1">
              <a:avLst/>
            </a:prstGeom>
            <a:noFill/>
            <a:ln w="28575" cap="flat" cmpd="sng">
              <a:solidFill>
                <a:srgbClr val="0070C0"/>
              </a:solidFill>
              <a:prstDash val="sysDash"/>
              <a:miter lim="800000"/>
              <a:tailEnd type="arrow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grpSp>
        <p:nvGrpSpPr>
          <p:cNvPr id="68" name="组合 67"/>
          <p:cNvGrpSpPr/>
          <p:nvPr/>
        </p:nvGrpSpPr>
        <p:grpSpPr>
          <a:xfrm>
            <a:off x="19685" y="685800"/>
            <a:ext cx="1131570" cy="1430020"/>
            <a:chOff x="31" y="1080"/>
            <a:chExt cx="1782" cy="2252"/>
          </a:xfrm>
        </p:grpSpPr>
        <p:sp>
          <p:nvSpPr>
            <p:cNvPr id="60" name="文本框 59"/>
            <p:cNvSpPr txBox="1"/>
            <p:nvPr/>
          </p:nvSpPr>
          <p:spPr>
            <a:xfrm>
              <a:off x="31" y="1080"/>
              <a:ext cx="1782" cy="14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lang="zh-CN" altLang="en-US" sz="1800" b="1" dirty="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uFillTx/>
                  <a:latin typeface="楷体" panose="02010609060101010101" charset="-122"/>
                  <a:ea typeface="楷体" panose="02010609060101010101" charset="-122"/>
                  <a:sym typeface="Arial" panose="020B0604020202020204"/>
                </a:rPr>
                <a:t>加强了台湾与大陆的联系</a:t>
              </a:r>
              <a:endParaRPr kumimoji="0" lang="zh-CN" altLang="en-US" sz="1800" b="1" i="0" u="none" strike="noStrike" cap="none" spc="0" normalizeH="0" baseline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FillTx/>
                <a:latin typeface="楷体" panose="02010609060101010101" charset="-122"/>
                <a:ea typeface="楷体" panose="02010609060101010101" charset="-122"/>
                <a:cs typeface="Arial" panose="020B0604020202020204"/>
                <a:sym typeface="Arial" panose="020B0604020202020204"/>
              </a:endParaRPr>
            </a:p>
          </p:txBody>
        </p:sp>
        <p:cxnSp>
          <p:nvCxnSpPr>
            <p:cNvPr id="65" name="直接箭头连接符 64"/>
            <p:cNvCxnSpPr/>
            <p:nvPr/>
          </p:nvCxnSpPr>
          <p:spPr>
            <a:xfrm flipH="1" flipV="1">
              <a:off x="696" y="2476"/>
              <a:ext cx="10" cy="857"/>
            </a:xfrm>
            <a:prstGeom prst="straightConnector1">
              <a:avLst/>
            </a:prstGeom>
            <a:noFill/>
            <a:ln w="28575" cap="flat" cmpd="sng">
              <a:solidFill>
                <a:srgbClr val="0070C0"/>
              </a:solidFill>
              <a:prstDash val="sysDash"/>
              <a:miter lim="800000"/>
              <a:tailEnd type="arrow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grpSp>
        <p:nvGrpSpPr>
          <p:cNvPr id="70" name="组合 69"/>
          <p:cNvGrpSpPr/>
          <p:nvPr/>
        </p:nvGrpSpPr>
        <p:grpSpPr>
          <a:xfrm>
            <a:off x="2995930" y="866775"/>
            <a:ext cx="3152140" cy="1170940"/>
            <a:chOff x="4718" y="1365"/>
            <a:chExt cx="4964" cy="1844"/>
          </a:xfrm>
        </p:grpSpPr>
        <p:sp>
          <p:nvSpPr>
            <p:cNvPr id="59" name="文本框 58"/>
            <p:cNvSpPr txBox="1"/>
            <p:nvPr/>
          </p:nvSpPr>
          <p:spPr>
            <a:xfrm>
              <a:off x="4718" y="1365"/>
              <a:ext cx="4964" cy="578"/>
            </a:xfrm>
            <a:prstGeom prst="rect">
              <a:avLst/>
            </a:prstGeom>
            <a:noFill/>
            <a:ln w="12700" cap="flat">
              <a:noFill/>
              <a:miter lim="400000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vertOverflow="overflow" horzOverflow="overflow" vert="horz" wrap="square" lIns="45719" tIns="45719" rIns="45719" bIns="45719" numCol="1" spcCol="38100" rtlCol="0" anchor="t" forceAA="0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zh-CN" altLang="en-US" sz="1800" b="1" i="0" u="none" strike="noStrike" cap="none" spc="0" normalizeH="0" baseline="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uFillTx/>
                  <a:latin typeface="楷体" panose="02010609060101010101" charset="-122"/>
                  <a:ea typeface="楷体" panose="02010609060101010101" charset="-122"/>
                  <a:cs typeface="Arial" panose="020B0604020202020204"/>
                  <a:sym typeface="Arial" panose="020B0604020202020204"/>
                </a:rPr>
                <a:t>巩固东南海防，维护国家统一</a:t>
              </a:r>
            </a:p>
          </p:txBody>
        </p:sp>
        <p:cxnSp>
          <p:nvCxnSpPr>
            <p:cNvPr id="67" name="直接箭头连接符 66"/>
            <p:cNvCxnSpPr/>
            <p:nvPr/>
          </p:nvCxnSpPr>
          <p:spPr>
            <a:xfrm flipH="1" flipV="1">
              <a:off x="7057" y="2111"/>
              <a:ext cx="10" cy="1099"/>
            </a:xfrm>
            <a:prstGeom prst="straightConnector1">
              <a:avLst/>
            </a:prstGeom>
            <a:noFill/>
            <a:ln w="28575" cap="flat" cmpd="sng">
              <a:solidFill>
                <a:srgbClr val="0070C0"/>
              </a:solidFill>
              <a:prstDash val="sysDash"/>
              <a:miter lim="800000"/>
              <a:tailEnd type="arrow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grpSp>
        <p:nvGrpSpPr>
          <p:cNvPr id="5" name="组合 4"/>
          <p:cNvGrpSpPr/>
          <p:nvPr/>
        </p:nvGrpSpPr>
        <p:grpSpPr>
          <a:xfrm>
            <a:off x="-151130" y="45720"/>
            <a:ext cx="5083810" cy="494665"/>
            <a:chOff x="-238" y="60"/>
            <a:chExt cx="8006" cy="779"/>
          </a:xfrm>
        </p:grpSpPr>
        <p:grpSp>
          <p:nvGrpSpPr>
            <p:cNvPr id="10" name="组合 9"/>
            <p:cNvGrpSpPr/>
            <p:nvPr/>
          </p:nvGrpSpPr>
          <p:grpSpPr>
            <a:xfrm>
              <a:off x="-238" y="60"/>
              <a:ext cx="8006" cy="772"/>
              <a:chOff x="-238" y="60"/>
              <a:chExt cx="8006" cy="772"/>
            </a:xfrm>
          </p:grpSpPr>
          <p:pic>
            <p:nvPicPr>
              <p:cNvPr id="13" name="Picture 2"/>
              <p:cNvPicPr>
                <a:picLocks noChangeAspect="1" noChangeArrowheads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 bwMode="auto">
              <a:xfrm>
                <a:off x="-238" y="60"/>
                <a:ext cx="1160" cy="772"/>
              </a:xfrm>
              <a:prstGeom prst="rect">
                <a:avLst/>
              </a:prstGeom>
              <a:noFill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9" name="平行四边形 18"/>
              <p:cNvSpPr/>
              <p:nvPr/>
            </p:nvSpPr>
            <p:spPr>
              <a:xfrm flipH="1">
                <a:off x="717" y="131"/>
                <a:ext cx="7051" cy="631"/>
              </a:xfrm>
              <a:prstGeom prst="parallelogram">
                <a:avLst>
                  <a:gd name="adj" fmla="val 53782"/>
                </a:avLst>
              </a:prstGeom>
              <a:noFill/>
              <a:ln w="190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l" defTabSz="914400">
                  <a:defRPr/>
                </a:pPr>
                <a:endParaRPr lang="zh-CN" altLang="en-US" sz="2400" b="1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</a:endParaRPr>
              </a:p>
            </p:txBody>
          </p:sp>
        </p:grpSp>
        <p:sp>
          <p:nvSpPr>
            <p:cNvPr id="20" name="文本框 19"/>
            <p:cNvSpPr txBox="1"/>
            <p:nvPr/>
          </p:nvSpPr>
          <p:spPr>
            <a:xfrm>
              <a:off x="922" y="114"/>
              <a:ext cx="6845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 defTabSz="914400">
                <a:defRPr/>
              </a:pPr>
              <a:r>
                <a:rPr lang="zh-CN" sz="2400" b="1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+mn-ea"/>
                </a:rPr>
                <a:t>考点延伸</a:t>
              </a:r>
              <a:r>
                <a:rPr lang="en-US" altLang="zh-CN" sz="2400" b="1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+mn-ea"/>
                </a:rPr>
                <a:t>-</a:t>
              </a:r>
              <a:r>
                <a:rPr lang="zh-CN" altLang="en-US" sz="2400" b="1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+mn-ea"/>
                </a:rPr>
                <a:t>历史上的台湾</a:t>
              </a:r>
            </a:p>
          </p:txBody>
        </p:sp>
      </p:grpSp>
      <p:sp>
        <p:nvSpPr>
          <p:cNvPr id="58" name="矩形 57"/>
          <p:cNvSpPr/>
          <p:nvPr/>
        </p:nvSpPr>
        <p:spPr>
          <a:xfrm>
            <a:off x="304800" y="4422914"/>
            <a:ext cx="8511823" cy="70788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rgbClr val="FF0000"/>
                </a:solidFill>
                <a:latin typeface="黑体" pitchFamily="2" charset="-122"/>
                <a:ea typeface="黑体" pitchFamily="2" charset="-122"/>
                <a:cs typeface="楷体" panose="02010609060101010101" charset="-122"/>
                <a:sym typeface="+mn-ea"/>
              </a:rPr>
              <a:t>    台湾自古以来就是我国领土不可分割的一部分</a:t>
            </a:r>
            <a:r>
              <a:rPr lang="zh-CN" altLang="en-US" sz="2000" b="1" dirty="0">
                <a:solidFill>
                  <a:schemeClr val="tx1"/>
                </a:solidFill>
                <a:latin typeface="黑体" pitchFamily="2" charset="-122"/>
                <a:ea typeface="黑体" pitchFamily="2" charset="-122"/>
                <a:cs typeface="楷体" panose="02010609060101010101" charset="-122"/>
                <a:sym typeface="+mn-ea"/>
              </a:rPr>
              <a:t>，海峡两岸同属中华民族，有共同的血缘和文化基础，</a:t>
            </a:r>
            <a:r>
              <a:rPr lang="zh-CN" altLang="zh-CN" sz="2000" b="1" dirty="0">
                <a:solidFill>
                  <a:schemeClr val="tx1"/>
                </a:solidFill>
                <a:latin typeface="黑体" pitchFamily="2" charset="-122"/>
                <a:ea typeface="黑体" pitchFamily="2" charset="-122"/>
                <a:cs typeface="楷体" panose="02010609060101010101" charset="-122"/>
                <a:sym typeface="+mn-ea"/>
              </a:rPr>
              <a:t>统一是中国人民的共同心愿。</a:t>
            </a:r>
            <a:endParaRPr lang="zh-CN" altLang="en-US" sz="2000" b="1" dirty="0">
              <a:latin typeface="黑体" pitchFamily="2" charset="-122"/>
              <a:ea typeface="黑体" pitchFamily="2" charset="-122"/>
            </a:endParaRPr>
          </a:p>
        </p:txBody>
      </p:sp>
    </p:spTree>
    <p:custDataLst>
      <p:tags r:id="rId1"/>
    </p:custDataLst>
  </p:cSld>
  <p:clrMapOvr>
    <a:masterClrMapping/>
  </p:clrMapOvr>
  <p:transition spd="med" advTm="14381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" grpId="0" bldLvl="0" animBg="1"/>
      <p:bldP spid="104" grpId="0" bldLvl="0" animBg="1"/>
      <p:bldP spid="105" grpId="0" bldLvl="0" animBg="1"/>
      <p:bldP spid="106" grpId="0" bldLvl="0" animBg="1"/>
      <p:bldP spid="9" grpId="0" bldLvl="0" animBg="1"/>
      <p:bldP spid="12" grpId="0"/>
      <p:bldP spid="18" grpId="0"/>
      <p:bldP spid="21" grpId="0"/>
      <p:bldP spid="52" grpId="0"/>
      <p:bldP spid="53" grpId="0" bldLvl="0" animBg="1"/>
      <p:bldP spid="54" grpId="0" bldLvl="0" animBg="1"/>
      <p:bldP spid="55" grpId="0" bldLvl="0" animBg="1"/>
      <p:bldP spid="56" grpId="0" bldLvl="0" animBg="1"/>
      <p:bldP spid="57" grpId="0" bldLvl="0" animBg="1"/>
      <p:bldP spid="5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箭头连接符 4"/>
          <p:cNvCxnSpPr/>
          <p:nvPr/>
        </p:nvCxnSpPr>
        <p:spPr>
          <a:xfrm flipV="1">
            <a:off x="106680" y="2226945"/>
            <a:ext cx="9046210" cy="127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直接连接符 1"/>
          <p:cNvCxnSpPr/>
          <p:nvPr/>
        </p:nvCxnSpPr>
        <p:spPr>
          <a:xfrm>
            <a:off x="6656956" y="2047139"/>
            <a:ext cx="0" cy="17997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5242973" y="2047139"/>
            <a:ext cx="0" cy="17997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7444593" y="2047139"/>
            <a:ext cx="0" cy="17997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flipH="1">
            <a:off x="741383" y="2065099"/>
            <a:ext cx="0" cy="16201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 flipH="1">
            <a:off x="2860415" y="2065099"/>
            <a:ext cx="0" cy="16201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/>
        </p:nvCxnSpPr>
        <p:spPr>
          <a:xfrm>
            <a:off x="8161941" y="2047139"/>
            <a:ext cx="0" cy="17997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文本框 48"/>
          <p:cNvSpPr txBox="1"/>
          <p:nvPr/>
        </p:nvSpPr>
        <p:spPr>
          <a:xfrm>
            <a:off x="429895" y="2278380"/>
            <a:ext cx="67627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1949</a:t>
            </a:r>
            <a:endParaRPr lang="zh-CN" altLang="en-US" sz="1600" b="1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2561590" y="2226945"/>
            <a:ext cx="65278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1966</a:t>
            </a:r>
            <a:endParaRPr lang="zh-CN" altLang="en-US" sz="1600" b="1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4885690" y="2226945"/>
            <a:ext cx="73342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1974</a:t>
            </a:r>
            <a:endParaRPr lang="zh-CN" altLang="en-US" sz="1600" b="1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6190262" y="2227209"/>
            <a:ext cx="933389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2012.9</a:t>
            </a:r>
            <a:endParaRPr lang="zh-CN" altLang="en-US" sz="1600" b="1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7134860" y="2226945"/>
            <a:ext cx="64452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2015</a:t>
            </a:r>
            <a:endParaRPr lang="zh-CN" altLang="en-US" sz="1600" b="1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7861300" y="2226945"/>
            <a:ext cx="66421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2016</a:t>
            </a:r>
            <a:endParaRPr lang="zh-CN" altLang="en-US" sz="1600" b="1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-10160" y="925195"/>
            <a:ext cx="438785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国防建设</a:t>
            </a:r>
            <a:endParaRPr lang="en-US" altLang="zh-CN" sz="1600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68" name="矩形 67"/>
          <p:cNvSpPr/>
          <p:nvPr/>
        </p:nvSpPr>
        <p:spPr>
          <a:xfrm>
            <a:off x="428625" y="1057275"/>
            <a:ext cx="590550" cy="100774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海军空军成立</a:t>
            </a:r>
          </a:p>
        </p:txBody>
      </p:sp>
      <p:sp>
        <p:nvSpPr>
          <p:cNvPr id="71" name="矩形 70"/>
          <p:cNvSpPr/>
          <p:nvPr/>
        </p:nvSpPr>
        <p:spPr>
          <a:xfrm>
            <a:off x="2548890" y="937260"/>
            <a:ext cx="624205" cy="11277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第二炮兵部队组建</a:t>
            </a:r>
          </a:p>
        </p:txBody>
      </p:sp>
      <p:sp>
        <p:nvSpPr>
          <p:cNvPr id="72" name="矩形 71"/>
          <p:cNvSpPr/>
          <p:nvPr/>
        </p:nvSpPr>
        <p:spPr>
          <a:xfrm>
            <a:off x="4885690" y="490855"/>
            <a:ext cx="715645" cy="153225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第一艘核潜艇装备我国海军</a:t>
            </a:r>
          </a:p>
        </p:txBody>
      </p:sp>
      <p:sp>
        <p:nvSpPr>
          <p:cNvPr id="73" name="矩形 72"/>
          <p:cNvSpPr/>
          <p:nvPr/>
        </p:nvSpPr>
        <p:spPr>
          <a:xfrm>
            <a:off x="6202045" y="791845"/>
            <a:ext cx="813435" cy="12319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第一艘航母“辽宁舰”交接入列</a:t>
            </a:r>
          </a:p>
        </p:txBody>
      </p:sp>
      <p:sp>
        <p:nvSpPr>
          <p:cNvPr id="74" name="矩形 73"/>
          <p:cNvSpPr/>
          <p:nvPr/>
        </p:nvSpPr>
        <p:spPr>
          <a:xfrm>
            <a:off x="7134860" y="499110"/>
            <a:ext cx="619125" cy="152463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第二炮兵部队更名为火箭军</a:t>
            </a:r>
          </a:p>
        </p:txBody>
      </p:sp>
      <p:sp>
        <p:nvSpPr>
          <p:cNvPr id="75" name="矩形 74"/>
          <p:cNvSpPr/>
          <p:nvPr/>
        </p:nvSpPr>
        <p:spPr>
          <a:xfrm>
            <a:off x="7959725" y="499110"/>
            <a:ext cx="404495" cy="152463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成立五大战区</a:t>
            </a:r>
          </a:p>
        </p:txBody>
      </p:sp>
      <p:grpSp>
        <p:nvGrpSpPr>
          <p:cNvPr id="50" name="组合 49"/>
          <p:cNvGrpSpPr/>
          <p:nvPr/>
        </p:nvGrpSpPr>
        <p:grpSpPr>
          <a:xfrm>
            <a:off x="0" y="2587978"/>
            <a:ext cx="1927577" cy="2379134"/>
            <a:chOff x="172155" y="2587978"/>
            <a:chExt cx="1927577" cy="2379134"/>
          </a:xfrm>
        </p:grpSpPr>
        <p:pic>
          <p:nvPicPr>
            <p:cNvPr id="52226" name="Picture 2" descr="C:\Documents and Settings\Administrator\桌面\timg (2).jpg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91911" y="2587978"/>
              <a:ext cx="1907821" cy="1114778"/>
            </a:xfrm>
            <a:prstGeom prst="rect">
              <a:avLst/>
            </a:prstGeom>
            <a:noFill/>
          </p:spPr>
        </p:pic>
        <p:pic>
          <p:nvPicPr>
            <p:cNvPr id="52227" name="Picture 3" descr="C:\Documents and Settings\Administrator\桌面\timg (3).jpg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172155" y="3693584"/>
              <a:ext cx="1916289" cy="1273528"/>
            </a:xfrm>
            <a:prstGeom prst="rect">
              <a:avLst/>
            </a:prstGeom>
            <a:noFill/>
          </p:spPr>
        </p:pic>
      </p:grpSp>
      <p:pic>
        <p:nvPicPr>
          <p:cNvPr id="52228" name="Picture 4" descr="C:\Documents and Settings\Administrator\桌面\timg (4).jp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986846" y="2822223"/>
            <a:ext cx="1941688" cy="2144888"/>
          </a:xfrm>
          <a:prstGeom prst="rect">
            <a:avLst/>
          </a:prstGeom>
          <a:noFill/>
        </p:spPr>
      </p:pic>
      <p:pic>
        <p:nvPicPr>
          <p:cNvPr id="52229" name="Picture 5" descr="C:\Documents and Settings\Administrator\桌面\timg.jp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4049888" y="2788356"/>
            <a:ext cx="1741311" cy="2144888"/>
          </a:xfrm>
          <a:prstGeom prst="rect">
            <a:avLst/>
          </a:prstGeom>
          <a:noFill/>
        </p:spPr>
      </p:pic>
      <p:pic>
        <p:nvPicPr>
          <p:cNvPr id="52230" name="Picture 6" descr="C:\Documents and Settings\Administrator\桌面\timg (2).jpg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5836356" y="2788355"/>
            <a:ext cx="1501421" cy="2077155"/>
          </a:xfrm>
          <a:prstGeom prst="rect">
            <a:avLst/>
          </a:prstGeom>
          <a:noFill/>
        </p:spPr>
      </p:pic>
      <p:pic>
        <p:nvPicPr>
          <p:cNvPr id="52231" name="Picture 7" descr="C:\Documents and Settings\Administrator\桌面\timg (3).jpg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7382933" y="2813669"/>
            <a:ext cx="1761067" cy="2006687"/>
          </a:xfrm>
          <a:prstGeom prst="rect">
            <a:avLst/>
          </a:prstGeom>
          <a:noFill/>
        </p:spPr>
      </p:pic>
      <p:sp>
        <p:nvSpPr>
          <p:cNvPr id="34" name="矩形 33"/>
          <p:cNvSpPr/>
          <p:nvPr/>
        </p:nvSpPr>
        <p:spPr>
          <a:xfrm>
            <a:off x="3084232" y="0"/>
            <a:ext cx="162159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76" algn="ctr" defTabSz="380644" eaLnBrk="0"/>
            <a:r>
              <a:rPr lang="zh-CN" altLang="en-US" sz="2800" b="1" dirty="0">
                <a:solidFill>
                  <a:srgbClr val="0000CC"/>
                </a:solidFill>
                <a:latin typeface="微软雅黑" pitchFamily="34" charset="-122"/>
                <a:ea typeface="微软雅黑" pitchFamily="34" charset="-122"/>
              </a:rPr>
              <a:t>国防建设</a:t>
            </a:r>
            <a:endParaRPr lang="ko-KR" altLang="en-US" sz="2800" b="1" dirty="0">
              <a:solidFill>
                <a:srgbClr val="0000CC"/>
              </a:solidFill>
              <a:latin typeface="微软雅黑" pitchFamily="34" charset="-122"/>
              <a:ea typeface="宋体" panose="02010600030101010101" pitchFamily="2" charset="-122"/>
            </a:endParaRPr>
          </a:p>
        </p:txBody>
      </p:sp>
      <p:sp>
        <p:nvSpPr>
          <p:cNvPr id="35" name="文本框 1"/>
          <p:cNvSpPr txBox="1">
            <a:spLocks noChangeArrowheads="1"/>
          </p:cNvSpPr>
          <p:nvPr/>
        </p:nvSpPr>
        <p:spPr bwMode="auto">
          <a:xfrm>
            <a:off x="0" y="0"/>
            <a:ext cx="2339102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2800" dirty="0">
                <a:latin typeface="黑体" pitchFamily="2" charset="-122"/>
                <a:ea typeface="黑体" pitchFamily="2" charset="-122"/>
                <a:sym typeface="宋体" pitchFamily="2" charset="-122"/>
              </a:rPr>
              <a:t>【材料研读】</a:t>
            </a:r>
            <a:endParaRPr lang="zh-CN" altLang="en-US" sz="2800" dirty="0">
              <a:latin typeface="黑体" pitchFamily="2" charset="-122"/>
              <a:ea typeface="黑体" pitchFamily="2" charset="-122"/>
            </a:endParaRPr>
          </a:p>
        </p:txBody>
      </p:sp>
    </p:spTree>
    <p:custDataLst>
      <p:tags r:id="rId1"/>
    </p:custDataLst>
  </p:cSld>
  <p:clrMapOvr>
    <a:masterClrMapping/>
  </p:clrMapOvr>
  <p:transition spd="med" advTm="7205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animBg="1"/>
      <p:bldP spid="71" grpId="0" animBg="1"/>
      <p:bldP spid="72" grpId="0" animBg="1"/>
      <p:bldP spid="73" grpId="0" animBg="1"/>
      <p:bldP spid="74" grpId="0" animBg="1"/>
      <p:bldP spid="7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0" y="0"/>
            <a:ext cx="2720623" cy="491490"/>
            <a:chOff x="-238" y="60"/>
            <a:chExt cx="10063" cy="774"/>
          </a:xfrm>
        </p:grpSpPr>
        <p:grpSp>
          <p:nvGrpSpPr>
            <p:cNvPr id="6" name="组合 5"/>
            <p:cNvGrpSpPr/>
            <p:nvPr/>
          </p:nvGrpSpPr>
          <p:grpSpPr>
            <a:xfrm>
              <a:off x="-238" y="60"/>
              <a:ext cx="10063" cy="772"/>
              <a:chOff x="-238" y="60"/>
              <a:chExt cx="10063" cy="772"/>
            </a:xfrm>
          </p:grpSpPr>
          <p:pic>
            <p:nvPicPr>
              <p:cNvPr id="7" name="Picture 2"/>
              <p:cNvPicPr>
                <a:picLocks noChangeAspect="1" noChangeArrowheads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 bwMode="auto">
              <a:xfrm>
                <a:off x="-238" y="60"/>
                <a:ext cx="1160" cy="772"/>
              </a:xfrm>
              <a:prstGeom prst="rect">
                <a:avLst/>
              </a:prstGeom>
              <a:noFill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4" name="平行四边形 13"/>
              <p:cNvSpPr/>
              <p:nvPr/>
            </p:nvSpPr>
            <p:spPr>
              <a:xfrm flipH="1">
                <a:off x="717" y="131"/>
                <a:ext cx="9108" cy="631"/>
              </a:xfrm>
              <a:prstGeom prst="parallelogram">
                <a:avLst>
                  <a:gd name="adj" fmla="val 53782"/>
                </a:avLst>
              </a:prstGeom>
              <a:noFill/>
              <a:ln w="190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l" defTabSz="914400">
                  <a:defRPr/>
                </a:pPr>
                <a:endParaRPr lang="zh-CN" altLang="en-US" sz="2400" b="1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</a:endParaRPr>
              </a:p>
            </p:txBody>
          </p:sp>
        </p:grpSp>
        <p:sp>
          <p:nvSpPr>
            <p:cNvPr id="8" name="文本框 7"/>
            <p:cNvSpPr txBox="1"/>
            <p:nvPr/>
          </p:nvSpPr>
          <p:spPr>
            <a:xfrm>
              <a:off x="922" y="107"/>
              <a:ext cx="8359" cy="7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 defTabSz="914400">
                <a:defRPr/>
              </a:pPr>
              <a:r>
                <a:rPr lang="zh-CN" sz="2400" b="1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+mn-ea"/>
                </a:rPr>
                <a:t>考点</a:t>
              </a:r>
              <a:r>
                <a:rPr lang="zh-CN" altLang="en-US" sz="2400" b="1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+mn-ea"/>
                </a:rPr>
                <a:t>延伸</a:t>
              </a: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699135" y="2276898"/>
            <a:ext cx="8354060" cy="201295"/>
            <a:chOff x="1101" y="4279"/>
            <a:chExt cx="13156" cy="317"/>
          </a:xfrm>
        </p:grpSpPr>
        <p:cxnSp>
          <p:nvCxnSpPr>
            <p:cNvPr id="4" name="直接箭头连接符 3"/>
            <p:cNvCxnSpPr/>
            <p:nvPr/>
          </p:nvCxnSpPr>
          <p:spPr>
            <a:xfrm flipV="1">
              <a:off x="1101" y="4562"/>
              <a:ext cx="13157" cy="3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>
              <a:off x="10470" y="4279"/>
              <a:ext cx="0" cy="28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>
              <a:off x="5027" y="4279"/>
              <a:ext cx="0" cy="28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 flipH="1">
              <a:off x="2320" y="4307"/>
              <a:ext cx="0" cy="25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>
              <a:off x="12939" y="4279"/>
              <a:ext cx="0" cy="28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7677" y="4279"/>
              <a:ext cx="0" cy="28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文本框 27"/>
          <p:cNvSpPr txBox="1"/>
          <p:nvPr/>
        </p:nvSpPr>
        <p:spPr>
          <a:xfrm>
            <a:off x="898525" y="1711113"/>
            <a:ext cx="11499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中国工农革命军</a:t>
            </a:r>
          </a:p>
        </p:txBody>
      </p:sp>
      <p:sp>
        <p:nvSpPr>
          <p:cNvPr id="35" name="文本框 34"/>
          <p:cNvSpPr txBox="1"/>
          <p:nvPr/>
        </p:nvSpPr>
        <p:spPr>
          <a:xfrm>
            <a:off x="4176890" y="2599478"/>
            <a:ext cx="1245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抗日战争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6037722" y="1688535"/>
            <a:ext cx="13226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中国人民解放军</a:t>
            </a:r>
          </a:p>
        </p:txBody>
      </p:sp>
      <p:sp>
        <p:nvSpPr>
          <p:cNvPr id="39" name="文本框 38"/>
          <p:cNvSpPr txBox="1"/>
          <p:nvPr/>
        </p:nvSpPr>
        <p:spPr>
          <a:xfrm>
            <a:off x="7608711" y="2593763"/>
            <a:ext cx="11752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抗美援朝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2473990" y="1939713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中国工农红军</a:t>
            </a:r>
            <a:endParaRPr lang="zh-CN" altLang="en-US" b="1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975360" y="259376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秋收起义</a:t>
            </a:r>
            <a:endParaRPr lang="zh-CN" altLang="en-US" b="1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2522731" y="2599478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井冈山会师</a:t>
            </a:r>
            <a:endParaRPr lang="zh-CN" altLang="en-US" b="1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4078789" y="1939713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八路军、新四军</a:t>
            </a:r>
            <a:endParaRPr lang="zh-CN" altLang="en-US" b="1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6094452" y="259947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解放战争</a:t>
            </a:r>
            <a:endParaRPr lang="zh-CN" altLang="en-US" b="1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7647940" y="1711113"/>
            <a:ext cx="11360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中国人民志愿军</a:t>
            </a:r>
            <a:endParaRPr lang="zh-CN" altLang="en-US" b="1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-1" y="1711113"/>
            <a:ext cx="8111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军队名称</a:t>
            </a:r>
            <a:endParaRPr lang="zh-CN" altLang="en-US" b="1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0" y="2478828"/>
            <a:ext cx="6826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相关事件</a:t>
            </a:r>
            <a:endParaRPr lang="zh-CN" altLang="en-US" b="1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25400" y="3322108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时期</a:t>
            </a:r>
            <a:endParaRPr lang="zh-CN" altLang="en-US" b="1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1152525" y="2998258"/>
            <a:ext cx="2039620" cy="693420"/>
            <a:chOff x="1815" y="5415"/>
            <a:chExt cx="3212" cy="1092"/>
          </a:xfrm>
        </p:grpSpPr>
        <p:sp>
          <p:nvSpPr>
            <p:cNvPr id="45" name="左大括号 44"/>
            <p:cNvSpPr/>
            <p:nvPr/>
          </p:nvSpPr>
          <p:spPr>
            <a:xfrm rot="16200000">
              <a:off x="3263" y="3967"/>
              <a:ext cx="316" cy="3212"/>
            </a:xfrm>
            <a:prstGeom prst="leftBrace">
              <a:avLst/>
            </a:prstGeom>
            <a:noFill/>
            <a:ln w="28575" cap="flat" cmpd="sng">
              <a:solidFill>
                <a:srgbClr val="0070C0"/>
              </a:solidFill>
              <a:prstDash val="solid"/>
              <a:miter lim="800000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vertOverflow="overflow" horzOverflow="overflow" vert="horz" wrap="square" lIns="91439" tIns="45719" rIns="91439" bIns="45719" numCol="1" spcCol="38100" rtlCol="0" anchor="t" forceAA="0">
              <a:no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endParaRPr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1822" y="5925"/>
              <a:ext cx="3199" cy="5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b="1" dirty="0"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  <a:sym typeface="+mn-ea"/>
                </a:rPr>
                <a:t>土地革命战争时期</a:t>
              </a:r>
              <a:endParaRPr lang="zh-CN" altLang="en-US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endParaRPr>
            </a:p>
          </p:txBody>
        </p:sp>
      </p:grpSp>
      <p:sp>
        <p:nvSpPr>
          <p:cNvPr id="47" name="文本框 46"/>
          <p:cNvSpPr txBox="1"/>
          <p:nvPr/>
        </p:nvSpPr>
        <p:spPr>
          <a:xfrm>
            <a:off x="4165630" y="3322108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抗日战争时期</a:t>
            </a:r>
            <a:endParaRPr lang="zh-CN" altLang="en-US" b="1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5863620" y="3322108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解放战争时期</a:t>
            </a:r>
            <a:endParaRPr lang="zh-CN" altLang="en-US" b="1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7495570" y="3322108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抗美援朝时期</a:t>
            </a:r>
            <a:endParaRPr lang="zh-CN" altLang="en-US" b="1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169332" y="4042128"/>
            <a:ext cx="88166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ctr" eaLnBrk="1" fontAlgn="auto" latinLnBrk="0" hangingPunct="1">
              <a:lnSpc>
                <a:spcPct val="100000"/>
              </a:lnSpc>
              <a:buNone/>
            </a:pPr>
            <a:r>
              <a:rPr lang="zh-CN" altLang="en-US" b="1" dirty="0">
                <a:solidFill>
                  <a:srgbClr val="0000CC"/>
                </a:solidFill>
                <a:effectLst/>
                <a:uFillTx/>
                <a:latin typeface="黑体" pitchFamily="2" charset="-122"/>
                <a:ea typeface="黑体" pitchFamily="2" charset="-122"/>
                <a:cs typeface="楷体" panose="02010609060101010101" charset="-122"/>
                <a:sym typeface="+mn-ea"/>
              </a:rPr>
              <a:t>人民军队在中国共产党的领导下，历经艰难曲折，为中华民族的解放事业立下不朽功勋，为社会主义现代化建设提供了强有力的保障，筑起中华人民共和国的钢铁长城</a:t>
            </a:r>
          </a:p>
        </p:txBody>
      </p:sp>
      <p:sp>
        <p:nvSpPr>
          <p:cNvPr id="51" name="文本框 50"/>
          <p:cNvSpPr txBox="1"/>
          <p:nvPr/>
        </p:nvSpPr>
        <p:spPr>
          <a:xfrm>
            <a:off x="5371111" y="772724"/>
            <a:ext cx="21210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b="1" dirty="0">
                <a:effectLst/>
                <a:uFillTx/>
                <a:latin typeface="黑体" pitchFamily="2" charset="-122"/>
                <a:ea typeface="黑体" pitchFamily="2" charset="-122"/>
                <a:cs typeface="楷体" panose="02010609060101010101" charset="-122"/>
                <a:sym typeface="+mn-ea"/>
              </a:rPr>
              <a:t>南昌起义</a:t>
            </a:r>
            <a:r>
              <a:rPr lang="en-US" altLang="zh-CN" sz="2000" b="1" dirty="0">
                <a:effectLst/>
                <a:uFillTx/>
                <a:latin typeface="黑体" pitchFamily="2" charset="-122"/>
                <a:ea typeface="黑体" pitchFamily="2" charset="-122"/>
                <a:cs typeface="楷体" panose="02010609060101010101" charset="-122"/>
                <a:sym typeface="+mn-ea"/>
              </a:rPr>
              <a:t>-</a:t>
            </a:r>
            <a:r>
              <a:rPr lang="zh-CN" altLang="en-US" sz="2000" b="1" dirty="0">
                <a:effectLst/>
                <a:uFillTx/>
                <a:latin typeface="黑体" pitchFamily="2" charset="-122"/>
                <a:ea typeface="黑体" pitchFamily="2" charset="-122"/>
                <a:cs typeface="楷体" panose="02010609060101010101" charset="-122"/>
                <a:sym typeface="+mn-ea"/>
              </a:rPr>
              <a:t>建军节</a:t>
            </a:r>
            <a:endParaRPr lang="zh-CN" altLang="en-US" sz="2000" b="1" dirty="0">
              <a:solidFill>
                <a:schemeClr val="tx1"/>
              </a:solidFill>
              <a:effectLst/>
              <a:uFillTx/>
              <a:latin typeface="黑体" pitchFamily="2" charset="-122"/>
              <a:ea typeface="黑体" pitchFamily="2" charset="-122"/>
              <a:cs typeface="楷体" panose="02010609060101010101" charset="-122"/>
              <a:sym typeface="+mn-ea"/>
            </a:endParaRPr>
          </a:p>
        </p:txBody>
      </p:sp>
      <p:cxnSp>
        <p:nvCxnSpPr>
          <p:cNvPr id="63" name="直接箭头连接符 62"/>
          <p:cNvCxnSpPr/>
          <p:nvPr/>
        </p:nvCxnSpPr>
        <p:spPr>
          <a:xfrm>
            <a:off x="4063999" y="948266"/>
            <a:ext cx="1168612" cy="4022"/>
          </a:xfrm>
          <a:prstGeom prst="straightConnector1">
            <a:avLst/>
          </a:prstGeom>
          <a:noFill/>
          <a:ln w="28575" cap="flat" cmpd="sng">
            <a:solidFill>
              <a:srgbClr val="C00000"/>
            </a:solidFill>
            <a:prstDash val="sysDash"/>
            <a:miter lim="800000"/>
            <a:tailEnd type="arrow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" name="文本框 1"/>
          <p:cNvSpPr txBox="1"/>
          <p:nvPr/>
        </p:nvSpPr>
        <p:spPr>
          <a:xfrm>
            <a:off x="2354509" y="794667"/>
            <a:ext cx="17379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indent="0" algn="l" eaLnBrk="1" fontAlgn="auto" latinLnBrk="0" hangingPunct="1">
              <a:lnSpc>
                <a:spcPct val="100000"/>
              </a:lnSpc>
              <a:buNone/>
            </a:pPr>
            <a:r>
              <a:rPr lang="en-US" altLang="zh-CN" sz="2000" b="1" dirty="0">
                <a:solidFill>
                  <a:srgbClr val="FF0000"/>
                </a:solidFill>
                <a:effectLst/>
                <a:uFillTx/>
                <a:latin typeface="黑体" pitchFamily="2" charset="-122"/>
                <a:ea typeface="黑体" pitchFamily="2" charset="-122"/>
                <a:cs typeface="楷体" panose="02010609060101010101" charset="-122"/>
                <a:sym typeface="+mn-ea"/>
              </a:rPr>
              <a:t>1927年8月1日</a:t>
            </a:r>
          </a:p>
        </p:txBody>
      </p:sp>
      <p:sp>
        <p:nvSpPr>
          <p:cNvPr id="40" name="矩形 39"/>
          <p:cNvSpPr/>
          <p:nvPr/>
        </p:nvSpPr>
        <p:spPr>
          <a:xfrm>
            <a:off x="832834" y="779166"/>
            <a:ext cx="173316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000000"/>
                </a:solidFill>
                <a:latin typeface="黑体" pitchFamily="2" charset="-122"/>
                <a:ea typeface="黑体" pitchFamily="2" charset="-122"/>
                <a:cs typeface="宋体" panose="02010600030101010101" pitchFamily="2" charset="-122"/>
              </a:rPr>
              <a:t>陆军</a:t>
            </a:r>
            <a:r>
              <a:rPr lang="en-US" altLang="zh-CN" sz="2000" b="1" dirty="0" err="1">
                <a:solidFill>
                  <a:schemeClr val="tx1"/>
                </a:solidFill>
                <a:latin typeface="黑体" pitchFamily="2" charset="-122"/>
                <a:ea typeface="黑体" pitchFamily="2" charset="-122"/>
                <a:cs typeface="楷体" panose="02010609060101010101" charset="-122"/>
                <a:sym typeface="+mn-ea"/>
              </a:rPr>
              <a:t>成立时间</a:t>
            </a:r>
            <a:endParaRPr lang="en-US" altLang="zh-CN" sz="2000" b="1" dirty="0">
              <a:solidFill>
                <a:schemeClr val="tx1"/>
              </a:solidFill>
              <a:latin typeface="黑体" pitchFamily="2" charset="-122"/>
              <a:ea typeface="黑体" pitchFamily="2" charset="-122"/>
              <a:cs typeface="楷体" panose="02010609060101010101" charset="-122"/>
              <a:sym typeface="+mn-ea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2000" b="1" dirty="0">
              <a:solidFill>
                <a:srgbClr val="000000"/>
              </a:solidFill>
              <a:latin typeface="黑体" pitchFamily="2" charset="-122"/>
              <a:ea typeface="黑体" pitchFamily="2" charset="-122"/>
              <a:cs typeface="宋体" panose="02010600030101010101" pitchFamily="2" charset="-122"/>
            </a:endParaRPr>
          </a:p>
        </p:txBody>
      </p:sp>
    </p:spTree>
    <p:custDataLst>
      <p:tags r:id="rId1"/>
    </p:custDataLst>
  </p:cSld>
  <p:clrMapOvr>
    <a:masterClrMapping/>
  </p:clrMapOvr>
  <p:transition spd="med" advTm="108937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35" grpId="0"/>
      <p:bldP spid="37" grpId="0"/>
      <p:bldP spid="39" grpId="0"/>
      <p:bldP spid="29" grpId="0"/>
      <p:bldP spid="30" grpId="0"/>
      <p:bldP spid="31" grpId="0"/>
      <p:bldP spid="33" grpId="0"/>
      <p:bldP spid="38" grpId="0"/>
      <p:bldP spid="41" grpId="0"/>
      <p:bldP spid="42" grpId="0"/>
      <p:bldP spid="43" grpId="0"/>
      <p:bldP spid="44" grpId="0"/>
      <p:bldP spid="47" grpId="0"/>
      <p:bldP spid="48" grpId="0"/>
      <p:bldP spid="49" grpId="0"/>
      <p:bldP spid="50" grpId="0"/>
      <p:bldP spid="51" grpId="0"/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225956" y="676274"/>
            <a:ext cx="4165422" cy="4454526"/>
            <a:chOff x="225956" y="676274"/>
            <a:chExt cx="4165422" cy="4454526"/>
          </a:xfrm>
        </p:grpSpPr>
        <p:grpSp>
          <p:nvGrpSpPr>
            <p:cNvPr id="3" name="组合 2"/>
            <p:cNvGrpSpPr/>
            <p:nvPr/>
          </p:nvGrpSpPr>
          <p:grpSpPr>
            <a:xfrm>
              <a:off x="230324" y="2342444"/>
              <a:ext cx="3969142" cy="2788356"/>
              <a:chOff x="117435" y="2028814"/>
              <a:chExt cx="7132340" cy="5121816"/>
            </a:xfrm>
          </p:grpSpPr>
          <p:pic>
            <p:nvPicPr>
              <p:cNvPr id="4" name="图片 3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4814" r="59693" b="25049"/>
              <a:stretch/>
            </p:blipFill>
            <p:spPr>
              <a:xfrm>
                <a:off x="117435" y="2028814"/>
                <a:ext cx="6929486" cy="5121816"/>
              </a:xfrm>
              <a:prstGeom prst="roundRect">
                <a:avLst>
                  <a:gd name="adj" fmla="val 7678"/>
                </a:avLst>
              </a:prstGeom>
              <a:ln>
                <a:solidFill>
                  <a:schemeClr val="bg2">
                    <a:lumMod val="50000"/>
                  </a:schemeClr>
                </a:solidFill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</a:effectLst>
            </p:spPr>
          </p:pic>
          <p:pic>
            <p:nvPicPr>
              <p:cNvPr id="5" name="Picture 42" descr="1949年10月1日，毛泽东在北京天安门向全世界庄严宣告中华人民共和国成立。"/>
              <p:cNvPicPr>
                <a:picLocks noChangeAspect="1" noChangeArrowheads="1"/>
              </p:cNvPicPr>
              <p:nvPr/>
            </p:nvPicPr>
            <p:blipFill>
              <a:blip r:embed="rId4" cstate="print"/>
              <a:srcRect/>
              <a:stretch>
                <a:fillRect/>
              </a:stretch>
            </p:blipFill>
            <p:spPr bwMode="auto">
              <a:xfrm>
                <a:off x="260311" y="2171690"/>
                <a:ext cx="3143900" cy="4286280"/>
              </a:xfrm>
              <a:prstGeom prst="roundRect">
                <a:avLst>
                  <a:gd name="adj" fmla="val 11588"/>
                </a:avLst>
              </a:prstGeom>
              <a:ln>
                <a:noFill/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</a:effectLst>
            </p:spPr>
          </p:pic>
          <p:grpSp>
            <p:nvGrpSpPr>
              <p:cNvPr id="6" name="组合 38"/>
              <p:cNvGrpSpPr/>
              <p:nvPr/>
            </p:nvGrpSpPr>
            <p:grpSpPr>
              <a:xfrm>
                <a:off x="3436091" y="2199380"/>
                <a:ext cx="3813684" cy="4868306"/>
                <a:chOff x="-564437" y="3013748"/>
                <a:chExt cx="3813684" cy="4868306"/>
              </a:xfrm>
            </p:grpSpPr>
            <p:sp>
              <p:nvSpPr>
                <p:cNvPr id="7" name="圆角矩形标注 6"/>
                <p:cNvSpPr/>
                <p:nvPr/>
              </p:nvSpPr>
              <p:spPr>
                <a:xfrm>
                  <a:off x="-382631" y="3057496"/>
                  <a:ext cx="3214710" cy="4824558"/>
                </a:xfrm>
                <a:prstGeom prst="wedgeRoundRectCallout">
                  <a:avLst>
                    <a:gd name="adj1" fmla="val -68449"/>
                    <a:gd name="adj2" fmla="val -19245"/>
                    <a:gd name="adj3" fmla="val 16667"/>
                  </a:avLst>
                </a:prstGeom>
                <a:solidFill>
                  <a:schemeClr val="bg2">
                    <a:lumMod val="50000"/>
                  </a:schemeClr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effectLst>
                      <a:glow rad="228600">
                        <a:schemeClr val="accent2">
                          <a:satMod val="175000"/>
                          <a:alpha val="40000"/>
                        </a:schemeClr>
                      </a:glow>
                    </a:effectLst>
                  </a:endParaRPr>
                </a:p>
              </p:txBody>
            </p:sp>
            <p:sp>
              <p:nvSpPr>
                <p:cNvPr id="8" name="矩形 7"/>
                <p:cNvSpPr/>
                <p:nvPr/>
              </p:nvSpPr>
              <p:spPr>
                <a:xfrm>
                  <a:off x="-564437" y="3013748"/>
                  <a:ext cx="3813684" cy="4748872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>
                    <a:spcBef>
                      <a:spcPct val="50000"/>
                    </a:spcBef>
                  </a:pPr>
                  <a:r>
                    <a:rPr lang="zh-CN" altLang="en-US" dirty="0">
                      <a:solidFill>
                        <a:schemeClr val="bg1"/>
                      </a:solidFill>
                      <a:latin typeface="华文新魏" pitchFamily="2" charset="-122"/>
                      <a:ea typeface="华文新魏" pitchFamily="2" charset="-122"/>
                    </a:rPr>
                    <a:t>本政府为代表中华人民共和国全国人民的唯一政府。凡愿遵守平等、互利及互相尊重领土主权等项原则的任何外国政府，本政府均愿与之建立外交关系。</a:t>
                  </a:r>
                </a:p>
              </p:txBody>
            </p:sp>
          </p:grpSp>
        </p:grpSp>
        <p:pic>
          <p:nvPicPr>
            <p:cNvPr id="1026" name="Picture 2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225956" y="676274"/>
              <a:ext cx="4165422" cy="153251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0" name="Text Box 4"/>
          <p:cNvSpPr txBox="1">
            <a:spLocks noChangeArrowheads="1"/>
          </p:cNvSpPr>
          <p:nvPr/>
        </p:nvSpPr>
        <p:spPr bwMode="auto">
          <a:xfrm>
            <a:off x="2466623" y="0"/>
            <a:ext cx="4038600" cy="5847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zh-CN" altLang="en-US" sz="3200" b="1" dirty="0">
                <a:solidFill>
                  <a:schemeClr val="hlin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黑体" panose="02010609060101010101" pitchFamily="2" charset="-122"/>
              </a:rPr>
              <a:t>外交成就</a:t>
            </a:r>
          </a:p>
        </p:txBody>
      </p:sp>
      <p:sp>
        <p:nvSpPr>
          <p:cNvPr id="11" name="矩形 10"/>
          <p:cNvSpPr>
            <a:spLocks noChangeArrowheads="1"/>
          </p:cNvSpPr>
          <p:nvPr/>
        </p:nvSpPr>
        <p:spPr bwMode="auto">
          <a:xfrm>
            <a:off x="4662311" y="1802271"/>
            <a:ext cx="4289778" cy="13849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hlink"/>
                </a:solidFill>
                <a:latin typeface="黑体" pitchFamily="2" charset="-122"/>
                <a:ea typeface="黑体" pitchFamily="2" charset="-122"/>
              </a:rPr>
              <a:t>新中国的外交政策：</a:t>
            </a:r>
            <a:endParaRPr lang="en-US" altLang="zh-CN" sz="2800" b="1" dirty="0">
              <a:solidFill>
                <a:schemeClr val="hlink"/>
              </a:solidFill>
              <a:latin typeface="黑体" pitchFamily="2" charset="-122"/>
              <a:ea typeface="黑体" pitchFamily="2" charset="-122"/>
            </a:endParaRPr>
          </a:p>
          <a:p>
            <a:endParaRPr lang="en-US" altLang="zh-CN" sz="2800" b="1" dirty="0">
              <a:solidFill>
                <a:schemeClr val="hlink"/>
              </a:solidFill>
              <a:latin typeface="黑体" pitchFamily="2" charset="-122"/>
              <a:ea typeface="黑体" pitchFamily="2" charset="-122"/>
            </a:endParaRPr>
          </a:p>
          <a:p>
            <a:r>
              <a:rPr lang="zh-CN" altLang="en-US" sz="2800" b="1" dirty="0">
                <a:solidFill>
                  <a:schemeClr val="hlink"/>
                </a:solidFill>
                <a:latin typeface="黑体" pitchFamily="2" charset="-122"/>
                <a:ea typeface="黑体" pitchFamily="2" charset="-122"/>
              </a:rPr>
              <a:t>独立自主的和平外交政策</a:t>
            </a:r>
            <a:endParaRPr lang="zh-CN" altLang="en-US" sz="2800" dirty="0"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12" name="文本框 1"/>
          <p:cNvSpPr txBox="1">
            <a:spLocks noChangeArrowheads="1"/>
          </p:cNvSpPr>
          <p:nvPr/>
        </p:nvSpPr>
        <p:spPr bwMode="auto">
          <a:xfrm>
            <a:off x="0" y="0"/>
            <a:ext cx="2339102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2800" dirty="0">
                <a:latin typeface="黑体" pitchFamily="2" charset="-122"/>
                <a:ea typeface="黑体" pitchFamily="2" charset="-122"/>
                <a:sym typeface="宋体" pitchFamily="2" charset="-122"/>
              </a:rPr>
              <a:t>【材料研读】</a:t>
            </a:r>
            <a:endParaRPr lang="zh-CN" altLang="en-US" sz="2800" dirty="0">
              <a:latin typeface="黑体" pitchFamily="2" charset="-122"/>
              <a:ea typeface="黑体" pitchFamily="2" charset="-122"/>
            </a:endParaRPr>
          </a:p>
        </p:txBody>
      </p:sp>
    </p:spTree>
    <p:custDataLst>
      <p:tags r:id="rId1"/>
    </p:custDataLst>
  </p:cSld>
  <p:clrMapOvr>
    <a:masterClrMapping/>
  </p:clrMapOvr>
  <p:transition spd="med" advTm="2120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4" name="Text Box 6"/>
          <p:cNvSpPr txBox="1">
            <a:spLocks noChangeArrowheads="1"/>
          </p:cNvSpPr>
          <p:nvPr/>
        </p:nvSpPr>
        <p:spPr bwMode="auto">
          <a:xfrm>
            <a:off x="-1" y="0"/>
            <a:ext cx="3804357" cy="52322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US" altLang="zh-CN" sz="2800" b="1" dirty="0">
                <a:effectLst>
                  <a:outerShdw blurRad="38100" dist="38100" dir="2700000" algn="tl">
                    <a:srgbClr val="000000"/>
                  </a:outerShdw>
                </a:effectLst>
                <a:ea typeface="黑体" panose="02010609060101010101" pitchFamily="2" charset="-122"/>
              </a:rPr>
              <a:t>1949-50</a:t>
            </a:r>
            <a:r>
              <a:rPr lang="zh-CN" altLang="en-US" sz="2800" b="1" dirty="0">
                <a:effectLst>
                  <a:outerShdw blurRad="38100" dist="38100" dir="2700000" algn="tl">
                    <a:srgbClr val="000000"/>
                  </a:outerShdw>
                </a:effectLst>
                <a:ea typeface="黑体" panose="02010609060101010101" pitchFamily="2" charset="-122"/>
              </a:rPr>
              <a:t>年代外交成就</a:t>
            </a:r>
          </a:p>
        </p:txBody>
      </p:sp>
      <p:pic>
        <p:nvPicPr>
          <p:cNvPr id="32775" name="Picture 7" descr="01200000030999126768843488741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1095022"/>
            <a:ext cx="2833511" cy="19874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2776" name="Picture 8" descr="200942930695189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921001" y="1083733"/>
            <a:ext cx="3220155" cy="20099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2778" name="Text Box 10"/>
          <p:cNvSpPr txBox="1">
            <a:spLocks noChangeArrowheads="1"/>
          </p:cNvSpPr>
          <p:nvPr/>
        </p:nvSpPr>
        <p:spPr bwMode="auto">
          <a:xfrm>
            <a:off x="0" y="3207737"/>
            <a:ext cx="2751667" cy="830997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altLang="zh-CN" sz="2400" b="1" dirty="0">
                <a:solidFill>
                  <a:schemeClr val="hlin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黑体" panose="02010609060101010101" pitchFamily="2" charset="-122"/>
                <a:ea typeface="黑体" panose="02010609060101010101" pitchFamily="2" charset="-122"/>
              </a:rPr>
              <a:t>1949-1950</a:t>
            </a:r>
            <a:r>
              <a:rPr lang="zh-CN" altLang="en-US" sz="2400" b="1" dirty="0">
                <a:solidFill>
                  <a:schemeClr val="hlin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黑体" panose="02010609060101010101" pitchFamily="2" charset="-122"/>
                <a:ea typeface="黑体" panose="02010609060101010101" pitchFamily="2" charset="-122"/>
              </a:rPr>
              <a:t>与苏联等十几个国建交</a:t>
            </a:r>
          </a:p>
        </p:txBody>
      </p:sp>
      <p:sp>
        <p:nvSpPr>
          <p:cNvPr id="32779" name="Text Box 11"/>
          <p:cNvSpPr txBox="1">
            <a:spLocks noChangeArrowheads="1"/>
          </p:cNvSpPr>
          <p:nvPr/>
        </p:nvSpPr>
        <p:spPr bwMode="auto">
          <a:xfrm>
            <a:off x="3081866" y="3252894"/>
            <a:ext cx="2867378" cy="830997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altLang="zh-CN" sz="2400" b="1" dirty="0">
                <a:solidFill>
                  <a:schemeClr val="hlin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黑体" panose="02010609060101010101" pitchFamily="2" charset="-122"/>
                <a:ea typeface="黑体" panose="02010609060101010101" pitchFamily="2" charset="-122"/>
              </a:rPr>
              <a:t>1953</a:t>
            </a:r>
            <a:r>
              <a:rPr lang="zh-CN" altLang="en-US" sz="2400" b="1" dirty="0">
                <a:solidFill>
                  <a:schemeClr val="hlin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黑体" panose="02010609060101010101" pitchFamily="2" charset="-122"/>
                <a:ea typeface="黑体" panose="02010609060101010101" pitchFamily="2" charset="-122"/>
              </a:rPr>
              <a:t>年提出和平共处五项原则</a:t>
            </a:r>
          </a:p>
        </p:txBody>
      </p:sp>
      <p:sp>
        <p:nvSpPr>
          <p:cNvPr id="32780" name="Text Box 12"/>
          <p:cNvSpPr txBox="1">
            <a:spLocks noChangeArrowheads="1"/>
          </p:cNvSpPr>
          <p:nvPr/>
        </p:nvSpPr>
        <p:spPr bwMode="auto">
          <a:xfrm>
            <a:off x="6553200" y="3218462"/>
            <a:ext cx="2590800" cy="1200329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altLang="zh-CN" sz="2400" b="1" dirty="0">
                <a:solidFill>
                  <a:schemeClr val="hlin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黑体" panose="02010609060101010101" pitchFamily="2" charset="-122"/>
                <a:ea typeface="黑体" panose="02010609060101010101" pitchFamily="2" charset="-122"/>
              </a:rPr>
              <a:t>1955</a:t>
            </a:r>
            <a:r>
              <a:rPr lang="zh-CN" altLang="en-US" sz="2400" b="1" dirty="0">
                <a:solidFill>
                  <a:schemeClr val="hlin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黑体" panose="02010609060101010101" pitchFamily="2" charset="-122"/>
                <a:ea typeface="黑体" panose="02010609060101010101" pitchFamily="2" charset="-122"/>
              </a:rPr>
              <a:t>年参加万隆会议，提出“求同存异”</a:t>
            </a:r>
          </a:p>
        </p:txBody>
      </p:sp>
      <p:grpSp>
        <p:nvGrpSpPr>
          <p:cNvPr id="12" name="组合 11"/>
          <p:cNvGrpSpPr/>
          <p:nvPr/>
        </p:nvGrpSpPr>
        <p:grpSpPr>
          <a:xfrm>
            <a:off x="6321778" y="1072444"/>
            <a:ext cx="2822222" cy="2088445"/>
            <a:chOff x="933687" y="3314698"/>
            <a:chExt cx="5465425" cy="3000397"/>
          </a:xfrm>
        </p:grpSpPr>
        <p:pic>
          <p:nvPicPr>
            <p:cNvPr id="14" name="图片 13" descr="52100036551e14c7a79.jpg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33687" y="3314698"/>
              <a:ext cx="3398590" cy="2964675"/>
            </a:xfrm>
            <a:prstGeom prst="roundRect">
              <a:avLst>
                <a:gd name="adj" fmla="val 8956"/>
              </a:avLst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15" name="图片 14" descr="QQ截图20180606094907.png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4300386" y="3314698"/>
              <a:ext cx="2098726" cy="3000397"/>
            </a:xfrm>
            <a:prstGeom prst="roundRect">
              <a:avLst>
                <a:gd name="adj" fmla="val 10786"/>
              </a:avLst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</p:grpSp>
      <p:sp>
        <p:nvSpPr>
          <p:cNvPr id="16" name="TextBox 15"/>
          <p:cNvSpPr txBox="1"/>
          <p:nvPr/>
        </p:nvSpPr>
        <p:spPr>
          <a:xfrm>
            <a:off x="1350232" y="4230497"/>
            <a:ext cx="51860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黑体" pitchFamily="2" charset="-122"/>
                <a:ea typeface="黑体" pitchFamily="2" charset="-122"/>
              </a:rPr>
              <a:t>成为</a:t>
            </a:r>
            <a:r>
              <a:rPr lang="zh-CN" altLang="en-US" sz="2400" b="1" dirty="0">
                <a:solidFill>
                  <a:srgbClr val="C00000"/>
                </a:solidFill>
                <a:latin typeface="黑体" pitchFamily="2" charset="-122"/>
                <a:ea typeface="黑体" pitchFamily="2" charset="-122"/>
              </a:rPr>
              <a:t>处理国与国之间关系的基本准则</a:t>
            </a:r>
            <a:endParaRPr lang="zh-CN" altLang="en-US" sz="2400" b="1" dirty="0">
              <a:latin typeface="黑体" pitchFamily="2" charset="-122"/>
              <a:ea typeface="黑体" pitchFamily="2" charset="-122"/>
            </a:endParaRPr>
          </a:p>
        </p:txBody>
      </p:sp>
    </p:spTree>
    <p:custDataLst>
      <p:tags r:id="rId1"/>
    </p:custDataLst>
  </p:cSld>
  <p:clrMapOvr>
    <a:masterClrMapping/>
  </p:clrMapOvr>
  <p:transition spd="med" advTm="7681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27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27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327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327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327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778" grpId="0"/>
      <p:bldP spid="32779" grpId="0"/>
      <p:bldP spid="32780" grpId="0"/>
      <p:bldP spid="1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48" name="Picture 4" descr="u=3042435141,889933691&amp;fm=21&amp;gp=0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889956" y="961061"/>
            <a:ext cx="3048000" cy="18812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1749" name="Picture 5" descr="W020100825475894119861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947480"/>
            <a:ext cx="2806700" cy="18516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1750" name="Picture 6" descr="u=501925920,1097133513&amp;fm=51&amp;gp=0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176963" y="957592"/>
            <a:ext cx="2967037" cy="18753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751" name="Text Box 7"/>
          <p:cNvSpPr txBox="1">
            <a:spLocks noChangeArrowheads="1"/>
          </p:cNvSpPr>
          <p:nvPr/>
        </p:nvSpPr>
        <p:spPr bwMode="auto">
          <a:xfrm>
            <a:off x="5181599" y="2889956"/>
            <a:ext cx="3810000" cy="1261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800" b="1" dirty="0">
                <a:solidFill>
                  <a:schemeClr val="hlink"/>
                </a:solidFill>
                <a:latin typeface="黑体" pitchFamily="2" charset="-122"/>
                <a:ea typeface="黑体" pitchFamily="2" charset="-122"/>
              </a:rPr>
              <a:t>　　　</a:t>
            </a:r>
            <a:r>
              <a:rPr lang="en-US" altLang="zh-CN" sz="2400" b="1" dirty="0">
                <a:solidFill>
                  <a:schemeClr val="hlink"/>
                </a:solidFill>
                <a:latin typeface="黑体" pitchFamily="2" charset="-122"/>
                <a:ea typeface="黑体" pitchFamily="2" charset="-122"/>
              </a:rPr>
              <a:t>1972</a:t>
            </a:r>
            <a:r>
              <a:rPr lang="zh-CN" altLang="en-US" sz="2400" b="1" dirty="0">
                <a:solidFill>
                  <a:schemeClr val="hlink"/>
                </a:solidFill>
                <a:latin typeface="黑体" pitchFamily="2" charset="-122"/>
                <a:ea typeface="黑体" pitchFamily="2" charset="-122"/>
              </a:rPr>
              <a:t>年中日建交</a:t>
            </a:r>
            <a:r>
              <a:rPr lang="zh-CN" altLang="en-US" sz="2800" b="1" dirty="0">
                <a:solidFill>
                  <a:schemeClr val="hlink"/>
                </a:solidFill>
                <a:latin typeface="黑体" pitchFamily="2" charset="-122"/>
                <a:ea typeface="黑体" pitchFamily="2" charset="-122"/>
              </a:rPr>
              <a:t>　　</a:t>
            </a:r>
          </a:p>
          <a:p>
            <a:endParaRPr lang="zh-CN" altLang="en-US" sz="2400" b="1" dirty="0">
              <a:solidFill>
                <a:schemeClr val="hlink"/>
              </a:solidFill>
              <a:latin typeface="楷体_GB2312" pitchFamily="49" charset="-122"/>
              <a:ea typeface="楷体_GB2312" pitchFamily="49" charset="-122"/>
            </a:endParaRPr>
          </a:p>
          <a:p>
            <a:r>
              <a:rPr lang="zh-CN" altLang="en-US" sz="2400" b="1" dirty="0">
                <a:solidFill>
                  <a:srgbClr val="FFFF00"/>
                </a:solidFill>
                <a:ea typeface="黑体" pitchFamily="2" charset="-122"/>
              </a:rPr>
              <a:t>　　</a:t>
            </a:r>
          </a:p>
        </p:txBody>
      </p:sp>
      <p:sp>
        <p:nvSpPr>
          <p:cNvPr id="11" name="Text Box 7"/>
          <p:cNvSpPr txBox="1">
            <a:spLocks noChangeArrowheads="1"/>
          </p:cNvSpPr>
          <p:nvPr/>
        </p:nvSpPr>
        <p:spPr bwMode="auto">
          <a:xfrm>
            <a:off x="0" y="2913099"/>
            <a:ext cx="2675467" cy="15696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chemeClr val="hlink"/>
                </a:solidFill>
                <a:latin typeface="黑体" pitchFamily="2" charset="-122"/>
                <a:ea typeface="黑体" pitchFamily="2" charset="-122"/>
              </a:rPr>
              <a:t>1971</a:t>
            </a:r>
            <a:r>
              <a:rPr lang="zh-CN" altLang="en-US" sz="2400" b="1" dirty="0">
                <a:solidFill>
                  <a:schemeClr val="hlink"/>
                </a:solidFill>
                <a:latin typeface="黑体" pitchFamily="2" charset="-122"/>
                <a:ea typeface="黑体" pitchFamily="2" charset="-122"/>
              </a:rPr>
              <a:t>年中国</a:t>
            </a:r>
            <a:r>
              <a:rPr lang="zh-CN" altLang="en-US" sz="2400" b="1" dirty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恢复</a:t>
            </a:r>
            <a:r>
              <a:rPr lang="zh-CN" altLang="en-US" sz="2400" b="1" dirty="0">
                <a:solidFill>
                  <a:schemeClr val="hlink"/>
                </a:solidFill>
                <a:latin typeface="黑体" pitchFamily="2" charset="-122"/>
                <a:ea typeface="黑体" pitchFamily="2" charset="-122"/>
              </a:rPr>
              <a:t>在联合国的合法席位　　</a:t>
            </a:r>
          </a:p>
          <a:p>
            <a:endParaRPr lang="zh-CN" altLang="en-US" sz="2400" b="1" dirty="0">
              <a:solidFill>
                <a:schemeClr val="hlink"/>
              </a:solidFill>
              <a:latin typeface="楷体_GB2312" pitchFamily="49" charset="-122"/>
              <a:ea typeface="楷体_GB2312" pitchFamily="49" charset="-122"/>
            </a:endParaRPr>
          </a:p>
          <a:p>
            <a:r>
              <a:rPr lang="zh-CN" altLang="en-US" sz="2400" b="1" dirty="0">
                <a:solidFill>
                  <a:srgbClr val="FFFF00"/>
                </a:solidFill>
                <a:ea typeface="黑体" pitchFamily="2" charset="-122"/>
              </a:rPr>
              <a:t>　　</a:t>
            </a:r>
          </a:p>
        </p:txBody>
      </p:sp>
      <p:sp>
        <p:nvSpPr>
          <p:cNvPr id="12" name="Text Box 7"/>
          <p:cNvSpPr txBox="1">
            <a:spLocks noChangeArrowheads="1"/>
          </p:cNvSpPr>
          <p:nvPr/>
        </p:nvSpPr>
        <p:spPr bwMode="auto">
          <a:xfrm>
            <a:off x="3093156" y="2910652"/>
            <a:ext cx="2743200" cy="19389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2400" b="1" dirty="0">
                <a:solidFill>
                  <a:srgbClr val="0000CC"/>
                </a:solidFill>
                <a:latin typeface="黑体" pitchFamily="2" charset="-122"/>
                <a:ea typeface="黑体" pitchFamily="2" charset="-122"/>
              </a:rPr>
              <a:t>1972</a:t>
            </a:r>
            <a:r>
              <a:rPr lang="zh-CN" altLang="en-US" sz="2400" b="1" dirty="0">
                <a:solidFill>
                  <a:srgbClr val="0000CC"/>
                </a:solidFill>
                <a:latin typeface="黑体" pitchFamily="2" charset="-122"/>
                <a:ea typeface="黑体" pitchFamily="2" charset="-122"/>
              </a:rPr>
              <a:t>年尼克松访华</a:t>
            </a:r>
            <a:r>
              <a:rPr lang="en-US" altLang="zh-CN" sz="2400" b="1" dirty="0">
                <a:solidFill>
                  <a:srgbClr val="0000CC"/>
                </a:solidFill>
                <a:latin typeface="黑体" pitchFamily="2" charset="-122"/>
                <a:ea typeface="黑体" pitchFamily="2" charset="-122"/>
              </a:rPr>
              <a:t>《</a:t>
            </a:r>
            <a:r>
              <a:rPr lang="zh-CN" altLang="en-US" sz="2400" b="1" dirty="0">
                <a:solidFill>
                  <a:srgbClr val="0000CC"/>
                </a:solidFill>
                <a:latin typeface="黑体" pitchFamily="2" charset="-122"/>
                <a:ea typeface="黑体" pitchFamily="2" charset="-122"/>
              </a:rPr>
              <a:t>中美联合公报</a:t>
            </a:r>
            <a:r>
              <a:rPr lang="en-US" altLang="zh-CN" sz="2400" b="1" dirty="0">
                <a:solidFill>
                  <a:srgbClr val="0000CC"/>
                </a:solidFill>
                <a:latin typeface="黑体" pitchFamily="2" charset="-122"/>
                <a:ea typeface="黑体" pitchFamily="2" charset="-122"/>
              </a:rPr>
              <a:t>》</a:t>
            </a:r>
            <a:r>
              <a:rPr lang="zh-CN" altLang="en-US" sz="2400" b="1" dirty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中美关系正常化　</a:t>
            </a:r>
            <a:r>
              <a:rPr lang="zh-CN" altLang="en-US" sz="2000" b="1" dirty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 　　</a:t>
            </a:r>
          </a:p>
          <a:p>
            <a:endParaRPr lang="zh-CN" altLang="en-US" sz="2400" b="1" dirty="0">
              <a:solidFill>
                <a:schemeClr val="hlink"/>
              </a:solidFill>
              <a:latin typeface="楷体_GB2312" pitchFamily="49" charset="-122"/>
              <a:ea typeface="楷体_GB2312" pitchFamily="49" charset="-122"/>
            </a:endParaRPr>
          </a:p>
          <a:p>
            <a:r>
              <a:rPr lang="zh-CN" altLang="en-US" sz="2400" b="1" dirty="0">
                <a:solidFill>
                  <a:srgbClr val="FFFF00"/>
                </a:solidFill>
                <a:ea typeface="黑体" pitchFamily="2" charset="-122"/>
              </a:rPr>
              <a:t>　　</a:t>
            </a:r>
          </a:p>
        </p:txBody>
      </p:sp>
      <p:sp>
        <p:nvSpPr>
          <p:cNvPr id="13" name="Text Box 6"/>
          <p:cNvSpPr txBox="1">
            <a:spLocks noChangeArrowheads="1"/>
          </p:cNvSpPr>
          <p:nvPr/>
        </p:nvSpPr>
        <p:spPr bwMode="auto">
          <a:xfrm>
            <a:off x="-1" y="0"/>
            <a:ext cx="3804357" cy="52322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US" altLang="zh-CN" sz="2800" b="1" dirty="0">
                <a:effectLst>
                  <a:outerShdw blurRad="38100" dist="38100" dir="2700000" algn="tl">
                    <a:srgbClr val="000000"/>
                  </a:outerShdw>
                </a:effectLst>
                <a:ea typeface="黑体" panose="02010609060101010101" pitchFamily="2" charset="-122"/>
              </a:rPr>
              <a:t>70</a:t>
            </a:r>
            <a:r>
              <a:rPr lang="zh-CN" altLang="en-US" sz="2800" b="1" dirty="0">
                <a:effectLst>
                  <a:outerShdw blurRad="38100" dist="38100" dir="2700000" algn="tl">
                    <a:srgbClr val="000000"/>
                  </a:outerShdw>
                </a:effectLst>
                <a:ea typeface="黑体" panose="02010609060101010101" pitchFamily="2" charset="-122"/>
              </a:rPr>
              <a:t>年代外交成就</a:t>
            </a:r>
          </a:p>
        </p:txBody>
      </p:sp>
    </p:spTree>
    <p:custDataLst>
      <p:tags r:id="rId1"/>
    </p:custDataLst>
  </p:cSld>
  <p:clrMapOvr>
    <a:masterClrMapping/>
  </p:clrMapOvr>
  <p:transition spd="med" advTm="5255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17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17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317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317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751" grpId="0"/>
      <p:bldP spid="11" grpId="0"/>
      <p:bldP spid="1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5225415" cy="5313045"/>
          </a:xfrm>
          <a:prstGeom prst="rect">
            <a:avLst/>
          </a:prstGeom>
        </p:spPr>
      </p:pic>
      <p:sp>
        <p:nvSpPr>
          <p:cNvPr id="4" name="TextBox 16"/>
          <p:cNvSpPr txBox="1"/>
          <p:nvPr/>
        </p:nvSpPr>
        <p:spPr>
          <a:xfrm>
            <a:off x="1264398" y="1339067"/>
            <a:ext cx="6649120" cy="2308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4800" b="1" dirty="0">
                <a:solidFill>
                  <a:schemeClr val="tx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Open Sans" panose="020B0606030504020204" pitchFamily="34" charset="0"/>
              </a:rPr>
              <a:t>民族团结</a:t>
            </a:r>
            <a:r>
              <a:rPr lang="zh-CN" altLang="en-US" sz="4800" b="1" dirty="0">
                <a:solidFill>
                  <a:schemeClr val="tx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Open Sans" panose="020B0606030504020204" pitchFamily="34" charset="0"/>
              </a:rPr>
              <a:t>、</a:t>
            </a:r>
            <a:r>
              <a:rPr lang="zh-CN" sz="4800" b="1" dirty="0">
                <a:solidFill>
                  <a:schemeClr val="tx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Open Sans" panose="020B0606030504020204" pitchFamily="34" charset="0"/>
              </a:rPr>
              <a:t>祖国统一</a:t>
            </a:r>
            <a:endParaRPr lang="en-US" altLang="zh-CN" sz="4800" b="1" dirty="0">
              <a:solidFill>
                <a:schemeClr val="tx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Open Sans" panose="020B0606030504020204" pitchFamily="34" charset="0"/>
            </a:endParaRPr>
          </a:p>
          <a:p>
            <a:pPr algn="ctr"/>
            <a:r>
              <a:rPr lang="zh-CN" altLang="en-US" sz="4800" b="1" dirty="0">
                <a:solidFill>
                  <a:schemeClr val="tx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Open Sans" panose="020B0606030504020204" pitchFamily="34" charset="0"/>
              </a:rPr>
              <a:t>和</a:t>
            </a:r>
            <a:endParaRPr lang="en-US" altLang="zh-CN" sz="4800" b="1" dirty="0">
              <a:solidFill>
                <a:schemeClr val="tx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Open Sans" panose="020B0606030504020204" pitchFamily="34" charset="0"/>
            </a:endParaRPr>
          </a:p>
          <a:p>
            <a:pPr algn="ctr"/>
            <a:r>
              <a:rPr lang="zh-CN" altLang="en-US" sz="4800" b="1" dirty="0">
                <a:solidFill>
                  <a:schemeClr val="tx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Open Sans" panose="020B0606030504020204" pitchFamily="34" charset="0"/>
              </a:rPr>
              <a:t>国防、外交</a:t>
            </a:r>
            <a:endParaRPr lang="zh-CN" sz="4800" b="1" dirty="0">
              <a:solidFill>
                <a:schemeClr val="tx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Open Sans" panose="020B0606030504020204" pitchFamily="3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559977" y="4132529"/>
            <a:ext cx="891106" cy="368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微软雅黑" panose="020B0503020204020204" charset="-122"/>
                <a:ea typeface="微软雅黑" panose="020B0503020204020204" charset="-122"/>
              </a:rPr>
              <a:t>新中国</a:t>
            </a:r>
            <a:endParaRPr lang="zh-CN" altLang="en-US" sz="18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5" name="直接连接符 4"/>
          <p:cNvCxnSpPr/>
          <p:nvPr/>
        </p:nvCxnSpPr>
        <p:spPr>
          <a:xfrm flipV="1">
            <a:off x="5056156" y="4320191"/>
            <a:ext cx="1501748" cy="518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 flipV="1">
            <a:off x="7495826" y="4325271"/>
            <a:ext cx="1501748" cy="518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>
            <a:spLocks noChangeArrowheads="1"/>
          </p:cNvSpPr>
          <p:nvPr/>
        </p:nvSpPr>
        <p:spPr bwMode="auto">
          <a:xfrm>
            <a:off x="6086475" y="144463"/>
            <a:ext cx="3057525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1438" tIns="45719" rIns="91438" bIns="45719">
            <a:spAutoFit/>
          </a:bodyPr>
          <a:lstStyle/>
          <a:p>
            <a:pPr algn="ctr" eaLnBrk="1" hangingPunct="1"/>
            <a:r>
              <a:rPr lang="zh-CN" altLang="en-US" sz="2800" b="1" dirty="0">
                <a:solidFill>
                  <a:srgbClr val="FF0000"/>
                </a:solidFill>
                <a:ea typeface="方正隶二简体"/>
                <a:cs typeface="方正隶二简体"/>
              </a:rPr>
              <a:t>中国历史专题复习</a:t>
            </a:r>
            <a:endParaRPr lang="en-US" altLang="zh-CN" sz="2800" b="1" dirty="0">
              <a:solidFill>
                <a:srgbClr val="FF0000"/>
              </a:solidFill>
              <a:ea typeface="方正隶二简体"/>
              <a:cs typeface="方正隶二简体"/>
            </a:endParaRPr>
          </a:p>
        </p:txBody>
      </p:sp>
    </p:spTree>
  </p:cSld>
  <p:clrMapOvr>
    <a:masterClrMapping/>
  </p:clrMapOvr>
  <p:transition spd="med" advTm="28779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6"/>
          <p:cNvSpPr txBox="1">
            <a:spLocks noChangeArrowheads="1"/>
          </p:cNvSpPr>
          <p:nvPr/>
        </p:nvSpPr>
        <p:spPr bwMode="auto">
          <a:xfrm>
            <a:off x="-1" y="0"/>
            <a:ext cx="3804357" cy="52322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zh-CN" altLang="en-US" sz="2800" b="1" dirty="0">
                <a:effectLst>
                  <a:outerShdw blurRad="38100" dist="38100" dir="2700000" algn="tl">
                    <a:srgbClr val="000000"/>
                  </a:outerShdw>
                </a:effectLst>
                <a:ea typeface="黑体" panose="02010609060101010101" pitchFamily="2" charset="-122"/>
              </a:rPr>
              <a:t>改革开放以后外交成就</a:t>
            </a:r>
          </a:p>
        </p:txBody>
      </p:sp>
      <p:pic>
        <p:nvPicPr>
          <p:cNvPr id="3" name="图片 45058" descr="中国加入世界贸易组织签字仪式在卡塔尔首都多哈举行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6982" y="1286935"/>
            <a:ext cx="3065107" cy="19529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0134" y="1264353"/>
            <a:ext cx="2409562" cy="19416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7" name="组合 6"/>
          <p:cNvGrpSpPr/>
          <p:nvPr/>
        </p:nvGrpSpPr>
        <p:grpSpPr>
          <a:xfrm>
            <a:off x="169333" y="1275645"/>
            <a:ext cx="3215217" cy="2173816"/>
            <a:chOff x="0" y="1315685"/>
            <a:chExt cx="3215217" cy="2387364"/>
          </a:xfrm>
        </p:grpSpPr>
        <p:pic>
          <p:nvPicPr>
            <p:cNvPr id="5" name="图片 52238" descr="9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1315685"/>
              <a:ext cx="3095625" cy="21696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" name="文本框 52241"/>
            <p:cNvSpPr txBox="1">
              <a:spLocks noChangeArrowheads="1"/>
            </p:cNvSpPr>
            <p:nvPr/>
          </p:nvSpPr>
          <p:spPr bwMode="auto">
            <a:xfrm>
              <a:off x="262467" y="3245849"/>
              <a:ext cx="29527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1pPr>
              <a:lvl2pPr>
                <a:defRPr sz="2000"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2pPr>
              <a:lvl3pPr>
                <a:defRPr sz="2000"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3pPr>
              <a:lvl4pPr>
                <a:defRPr sz="2000"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4pPr>
              <a:lvl5pPr>
                <a:defRPr sz="2000"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 sz="2000"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 sz="2000"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 sz="2000"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 sz="2000"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9pPr>
            </a:lstStyle>
            <a:p>
              <a:pPr fontAlgn="base">
                <a:spcBef>
                  <a:spcPct val="50000"/>
                </a:spcBef>
                <a:spcAft>
                  <a:spcPct val="0"/>
                </a:spcAft>
                <a:buFont typeface="Arial" pitchFamily="34" charset="0"/>
                <a:buNone/>
              </a:pPr>
              <a:r>
                <a:rPr lang="zh-CN" altLang="en-US" sz="2400" b="1" dirty="0">
                  <a:solidFill>
                    <a:srgbClr val="333399"/>
                  </a:solidFill>
                  <a:latin typeface="黑体" pitchFamily="49" charset="-122"/>
                  <a:ea typeface="黑体" pitchFamily="49" charset="-122"/>
                </a:rPr>
                <a:t>上海</a:t>
              </a:r>
              <a:r>
                <a:rPr lang="en-US" altLang="zh-CN" sz="2400" b="1" dirty="0">
                  <a:solidFill>
                    <a:srgbClr val="333399"/>
                  </a:solidFill>
                  <a:latin typeface="黑体" pitchFamily="49" charset="-122"/>
                  <a:ea typeface="黑体" pitchFamily="49" charset="-122"/>
                </a:rPr>
                <a:t>APEC</a:t>
              </a:r>
              <a:r>
                <a:rPr lang="zh-CN" altLang="en-US" sz="2400" b="1" dirty="0">
                  <a:solidFill>
                    <a:srgbClr val="333399"/>
                  </a:solidFill>
                  <a:latin typeface="黑体" pitchFamily="49" charset="-122"/>
                  <a:ea typeface="黑体" pitchFamily="49" charset="-122"/>
                </a:rPr>
                <a:t>会议</a:t>
              </a: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3093155" y="3623733"/>
            <a:ext cx="2562578" cy="400108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itchFamily="34" charset="-122"/>
                <a:ea typeface="微软雅黑" pitchFamily="34" charset="-122"/>
                <a:sym typeface="Arial" panose="020B0604020202020204"/>
              </a:rPr>
              <a:t>构建人类命运共同体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070577" y="4154311"/>
            <a:ext cx="3287601" cy="400108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itchFamily="34" charset="-122"/>
                <a:ea typeface="微软雅黑" pitchFamily="34" charset="-122"/>
                <a:sym typeface="Arial" panose="020B0604020202020204"/>
              </a:rPr>
              <a:t>全面推进中国特色大国外交</a:t>
            </a:r>
          </a:p>
        </p:txBody>
      </p:sp>
    </p:spTree>
    <p:custDataLst>
      <p:tags r:id="rId1"/>
    </p:custDataLst>
  </p:cSld>
  <p:clrMapOvr>
    <a:masterClrMapping/>
  </p:clrMapOvr>
  <p:transition spd="med" advTm="2594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>
            <a:spLocks noChangeArrowheads="1"/>
          </p:cNvSpPr>
          <p:nvPr/>
        </p:nvSpPr>
        <p:spPr bwMode="auto">
          <a:xfrm>
            <a:off x="0" y="0"/>
            <a:ext cx="204094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 dirty="0">
                <a:latin typeface="黑体" pitchFamily="2" charset="-122"/>
                <a:ea typeface="黑体" pitchFamily="2" charset="-122"/>
                <a:sym typeface="宋体" pitchFamily="2" charset="-122"/>
              </a:rPr>
              <a:t>【实战演练】</a:t>
            </a:r>
            <a:endParaRPr lang="zh-CN" altLang="en-US" sz="2400" b="1" dirty="0"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212622" y="304881"/>
            <a:ext cx="69313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 dirty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请大家</a:t>
            </a:r>
            <a:r>
              <a:rPr lang="en-US" altLang="zh-CN" sz="2400" b="1" dirty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10</a:t>
            </a:r>
            <a:r>
              <a:rPr lang="zh-CN" altLang="en-US" sz="2400" b="1" dirty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分钟完成当堂检测非选择题部分</a:t>
            </a:r>
          </a:p>
        </p:txBody>
      </p:sp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575732" y="1099193"/>
            <a:ext cx="8161867" cy="19389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itchFamily="34" charset="0"/>
                <a:ea typeface="宋体" pitchFamily="2" charset="-122"/>
                <a:cs typeface="宋体" pitchFamily="2" charset="-122"/>
              </a:rPr>
              <a:t>16</a:t>
            </a: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itchFamily="34" charset="0"/>
                <a:ea typeface="宋体" pitchFamily="2" charset="-122"/>
                <a:cs typeface="宋体" pitchFamily="2" charset="-122"/>
              </a:rPr>
              <a:t>、</a:t>
            </a: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宋体" pitchFamily="2" charset="-122"/>
              </a:rPr>
              <a:t>阅读材料，回答问题。</a:t>
            </a:r>
            <a:endParaRPr kumimoji="0" lang="zh-CN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楷体_GB2312" pitchFamily="49" charset="-122"/>
                <a:cs typeface="宋体" pitchFamily="2" charset="-122"/>
              </a:rPr>
              <a:t>材料一 我们并不要求各人放弃自己的见解，因为这是实际存在的反映</a:t>
            </a:r>
            <a:r>
              <a:rPr kumimoji="0" lang="en-US" altLang="zh-CN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宋体"/>
                <a:ea typeface="楷体_GB2312" pitchFamily="49" charset="-122"/>
                <a:cs typeface="宋体" pitchFamily="2" charset="-122"/>
              </a:rPr>
              <a:t>……</a:t>
            </a: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楷体_GB2312" pitchFamily="49" charset="-122"/>
                <a:cs typeface="宋体" pitchFamily="2" charset="-122"/>
              </a:rPr>
              <a:t>我们应该承认，在亚非国家中是存在有不同的思想意识和社会制度的，但这并不妨碍我们求同和团结。</a:t>
            </a:r>
            <a:endParaRPr kumimoji="0" lang="zh-CN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楷体_GB2312" pitchFamily="49" charset="-122"/>
                <a:cs typeface="宋体" pitchFamily="2" charset="-122"/>
              </a:rPr>
              <a:t>                                                  </a:t>
            </a:r>
            <a:r>
              <a:rPr kumimoji="0" lang="en-US" altLang="zh-CN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/>
                <a:ea typeface="楷体_GB2312" pitchFamily="49" charset="-122"/>
                <a:cs typeface="宋体" pitchFamily="2" charset="-122"/>
              </a:rPr>
              <a:t>——</a:t>
            </a: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楷体_GB2312" pitchFamily="49" charset="-122"/>
                <a:cs typeface="宋体" pitchFamily="2" charset="-122"/>
              </a:rPr>
              <a:t>周恩来（</a:t>
            </a:r>
            <a:r>
              <a:rPr kumimoji="0" lang="en-US" altLang="zh-CN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楷体_GB2312" pitchFamily="49" charset="-122"/>
                <a:cs typeface="宋体" pitchFamily="2" charset="-122"/>
              </a:rPr>
              <a:t>1955</a:t>
            </a: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楷体_GB2312" pitchFamily="49" charset="-122"/>
                <a:cs typeface="宋体" pitchFamily="2" charset="-122"/>
              </a:rPr>
              <a:t>年）</a:t>
            </a:r>
            <a:endParaRPr kumimoji="0" lang="zh-CN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宋体" pitchFamily="2" charset="-122"/>
              </a:rPr>
              <a:t>材料一体现了周恩来在哪次国际会议上提出的什么方针？</a:t>
            </a:r>
            <a:endParaRPr kumimoji="0" lang="zh-CN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2051" name="Rectangle 3"/>
          <p:cNvSpPr>
            <a:spLocks noChangeArrowheads="1"/>
          </p:cNvSpPr>
          <p:nvPr/>
        </p:nvSpPr>
        <p:spPr bwMode="auto">
          <a:xfrm>
            <a:off x="474134" y="3132034"/>
            <a:ext cx="4206601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zh-CN" altLang="en-US" sz="2400" b="1" dirty="0">
                <a:solidFill>
                  <a:srgbClr val="0000CC"/>
                </a:solidFill>
                <a:latin typeface="黑体" pitchFamily="2" charset="-122"/>
                <a:ea typeface="黑体" pitchFamily="2" charset="-122"/>
                <a:cs typeface="宋体" pitchFamily="2" charset="-122"/>
              </a:rPr>
              <a:t>会议：</a:t>
            </a:r>
            <a:r>
              <a:rPr kumimoji="0" lang="zh-CN" sz="2400" b="1" i="0" u="none" strike="noStrike" cap="none" normalizeH="0" baseline="0" dirty="0">
                <a:ln>
                  <a:noFill/>
                </a:ln>
                <a:solidFill>
                  <a:srgbClr val="0000CC"/>
                </a:solidFill>
                <a:effectLst/>
                <a:latin typeface="黑体" pitchFamily="2" charset="-122"/>
                <a:ea typeface="黑体" pitchFamily="2" charset="-122"/>
                <a:cs typeface="宋体" pitchFamily="2" charset="-122"/>
              </a:rPr>
              <a:t>万隆会议； </a:t>
            </a:r>
            <a:endParaRPr kumimoji="0" lang="en-US" altLang="zh-CN" sz="2400" b="1" i="0" u="none" strike="noStrike" cap="none" normalizeH="0" baseline="0" dirty="0">
              <a:ln>
                <a:noFill/>
              </a:ln>
              <a:solidFill>
                <a:srgbClr val="0000CC"/>
              </a:solidFill>
              <a:effectLst/>
              <a:latin typeface="黑体" pitchFamily="2" charset="-122"/>
              <a:ea typeface="黑体" pitchFamily="2" charset="-122"/>
              <a:cs typeface="宋体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zh-CN" altLang="en-US" sz="2400" b="1" dirty="0">
                <a:solidFill>
                  <a:srgbClr val="0000CC"/>
                </a:solidFill>
                <a:latin typeface="黑体" pitchFamily="2" charset="-122"/>
                <a:ea typeface="黑体" pitchFamily="2" charset="-122"/>
                <a:cs typeface="宋体" pitchFamily="2" charset="-122"/>
              </a:rPr>
              <a:t>方针：</a:t>
            </a:r>
            <a:r>
              <a:rPr kumimoji="0" lang="zh-CN" sz="2400" b="1" i="0" u="none" strike="noStrike" cap="none" normalizeH="0" baseline="0" dirty="0">
                <a:ln>
                  <a:noFill/>
                </a:ln>
                <a:solidFill>
                  <a:srgbClr val="0000CC"/>
                </a:solidFill>
                <a:effectLst/>
                <a:latin typeface="黑体" pitchFamily="2" charset="-122"/>
                <a:ea typeface="黑体" pitchFamily="2" charset="-122"/>
                <a:cs typeface="宋体" pitchFamily="2" charset="-122"/>
              </a:rPr>
              <a:t>“求同存异”的方针。</a:t>
            </a:r>
            <a:endParaRPr kumimoji="0" lang="zh-CN" sz="2400" b="1" i="0" u="none" strike="noStrike" cap="none" normalizeH="0" baseline="0" dirty="0">
              <a:ln>
                <a:noFill/>
              </a:ln>
              <a:solidFill>
                <a:srgbClr val="0000CC"/>
              </a:solidFill>
              <a:effectLst/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7" name="矩形 6"/>
          <p:cNvSpPr/>
          <p:nvPr/>
        </p:nvSpPr>
        <p:spPr bwMode="auto">
          <a:xfrm>
            <a:off x="4939145" y="2297507"/>
            <a:ext cx="1295835" cy="380990"/>
          </a:xfrm>
          <a:prstGeom prst="rect">
            <a:avLst/>
          </a:prstGeom>
          <a:noFill/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vert="horz" wrap="square" lIns="91461" tIns="45731" rIns="91461" bIns="45731" numCol="1" rtlCol="0" anchor="t" anchorCtr="0" compatLnSpc="1"/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endParaRPr lang="zh-CN" altLang="en-US" sz="1800" b="1">
              <a:solidFill>
                <a:srgbClr val="FFFFFF"/>
              </a:solidFill>
            </a:endParaRPr>
          </a:p>
        </p:txBody>
      </p:sp>
      <p:sp>
        <p:nvSpPr>
          <p:cNvPr id="8" name="矩形 7"/>
          <p:cNvSpPr/>
          <p:nvPr/>
        </p:nvSpPr>
        <p:spPr bwMode="auto">
          <a:xfrm>
            <a:off x="3203751" y="1682991"/>
            <a:ext cx="1147023" cy="380990"/>
          </a:xfrm>
          <a:prstGeom prst="rect">
            <a:avLst/>
          </a:prstGeom>
          <a:noFill/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vert="horz" wrap="square" lIns="91461" tIns="45731" rIns="91461" bIns="45731" numCol="1" rtlCol="0" anchor="t" anchorCtr="0" compatLnSpc="1"/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endParaRPr lang="zh-CN" altLang="en-US" sz="1800" b="1">
              <a:solidFill>
                <a:srgbClr val="FFFFFF"/>
              </a:solidFill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3451123" y="2993923"/>
            <a:ext cx="1430593" cy="0"/>
          </a:xfrm>
          <a:prstGeom prst="line">
            <a:avLst/>
          </a:prstGeom>
          <a:ln>
            <a:solidFill>
              <a:srgbClr val="02DC26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 flipV="1">
            <a:off x="5958348" y="3028336"/>
            <a:ext cx="1052052" cy="9832"/>
          </a:xfrm>
          <a:prstGeom prst="line">
            <a:avLst/>
          </a:prstGeom>
          <a:ln>
            <a:solidFill>
              <a:srgbClr val="02DC26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  <p:transition spd="med" advTm="8250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0" grpId="0"/>
      <p:bldP spid="2051" grpId="0"/>
      <p:bldP spid="7" grpId="0" animBg="1"/>
      <p:bldP spid="8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Rectangle 1"/>
          <p:cNvSpPr>
            <a:spLocks noChangeArrowheads="1"/>
          </p:cNvSpPr>
          <p:nvPr/>
        </p:nvSpPr>
        <p:spPr bwMode="auto">
          <a:xfrm>
            <a:off x="282221" y="308971"/>
            <a:ext cx="8365067" cy="19389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楷体_GB2312" pitchFamily="49" charset="-122"/>
                <a:cs typeface="宋体" pitchFamily="2" charset="-122"/>
              </a:rPr>
              <a:t>材料二</a:t>
            </a: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楷体_GB2312" pitchFamily="49" charset="-122"/>
                <a:cs typeface="宋体" pitchFamily="2" charset="-122"/>
              </a:rPr>
              <a:t>  一个更为显著的变化是在外交领域，在不断加深与亚、非、拉国家友谊的同时，二十世纪七十年代，新中国一步步打开西方世界的封锁，为国家发展开拓了新的空间。</a:t>
            </a:r>
            <a:endParaRPr kumimoji="0" lang="zh-CN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楷体_GB2312" pitchFamily="49" charset="-122"/>
                <a:cs typeface="宋体" pitchFamily="2" charset="-122"/>
              </a:rPr>
              <a:t>                                                </a:t>
            </a:r>
            <a:r>
              <a:rPr kumimoji="0" lang="en-US" altLang="zh-CN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/>
                <a:ea typeface="楷体_GB2312" pitchFamily="49" charset="-122"/>
                <a:cs typeface="宋体" pitchFamily="2" charset="-122"/>
              </a:rPr>
              <a:t>——</a:t>
            </a:r>
            <a:r>
              <a:rPr kumimoji="0" lang="en-US" altLang="zh-CN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楷体_GB2312" pitchFamily="49" charset="-122"/>
                <a:cs typeface="宋体" pitchFamily="2" charset="-122"/>
              </a:rPr>
              <a:t>《</a:t>
            </a: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楷体_GB2312" pitchFamily="49" charset="-122"/>
                <a:cs typeface="宋体" pitchFamily="2" charset="-122"/>
              </a:rPr>
              <a:t>筑梦中国</a:t>
            </a:r>
            <a:r>
              <a:rPr kumimoji="0" lang="en-US" altLang="zh-CN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楷体_GB2312" pitchFamily="49" charset="-122"/>
                <a:cs typeface="宋体" pitchFamily="2" charset="-122"/>
              </a:rPr>
              <a:t>》</a:t>
            </a: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楷体_GB2312" pitchFamily="49" charset="-122"/>
                <a:cs typeface="宋体" pitchFamily="2" charset="-122"/>
              </a:rPr>
              <a:t>解说词</a:t>
            </a:r>
            <a:endParaRPr kumimoji="0" lang="zh-CN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宋体" pitchFamily="2" charset="-122"/>
              </a:rPr>
              <a:t>（</a:t>
            </a:r>
            <a:r>
              <a:rPr kumimoji="0" lang="en-US" altLang="zh-CN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宋体" pitchFamily="2" charset="-122"/>
              </a:rPr>
              <a:t>2</a:t>
            </a: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宋体" pitchFamily="2" charset="-122"/>
              </a:rPr>
              <a:t>）请用两个事例说明，二十世纪七十年代，新中国外交</a:t>
            </a: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/>
                <a:ea typeface="宋体" pitchFamily="2" charset="-122"/>
                <a:cs typeface="宋体" pitchFamily="2" charset="-122"/>
              </a:rPr>
              <a:t>“</a:t>
            </a: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宋体" pitchFamily="2" charset="-122"/>
              </a:rPr>
              <a:t>为国家发展开拓了新的空间</a:t>
            </a: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/>
                <a:ea typeface="宋体" pitchFamily="2" charset="-122"/>
                <a:cs typeface="宋体" pitchFamily="2" charset="-122"/>
              </a:rPr>
              <a:t>”</a:t>
            </a: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宋体" pitchFamily="2" charset="-122"/>
              </a:rPr>
              <a:t>。</a:t>
            </a:r>
            <a:endParaRPr kumimoji="0" lang="zh-CN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45058" name="Rectangle 2"/>
          <p:cNvSpPr>
            <a:spLocks noChangeArrowheads="1"/>
          </p:cNvSpPr>
          <p:nvPr/>
        </p:nvSpPr>
        <p:spPr bwMode="auto">
          <a:xfrm>
            <a:off x="1106310" y="2291660"/>
            <a:ext cx="6976533" cy="16312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rgbClr val="0000CC"/>
                </a:solidFill>
                <a:effectLst/>
                <a:latin typeface="黑体" pitchFamily="2" charset="-122"/>
                <a:ea typeface="黑体" pitchFamily="2" charset="-122"/>
                <a:cs typeface="宋体" pitchFamily="2" charset="-122"/>
              </a:rPr>
              <a:t>事例</a:t>
            </a:r>
            <a:r>
              <a:rPr lang="zh-CN" altLang="en-US" sz="2000" b="1" dirty="0">
                <a:solidFill>
                  <a:srgbClr val="0000CC"/>
                </a:solidFill>
                <a:latin typeface="黑体" pitchFamily="2" charset="-122"/>
                <a:ea typeface="黑体" pitchFamily="2" charset="-122"/>
                <a:cs typeface="宋体" pitchFamily="2" charset="-122"/>
              </a:rPr>
              <a:t>：（</a:t>
            </a:r>
            <a:r>
              <a:rPr lang="en-US" altLang="zh-CN" sz="2000" b="1" dirty="0">
                <a:solidFill>
                  <a:srgbClr val="0000CC"/>
                </a:solidFill>
                <a:latin typeface="黑体" pitchFamily="2" charset="-122"/>
                <a:ea typeface="黑体" pitchFamily="2" charset="-122"/>
                <a:cs typeface="宋体" pitchFamily="2" charset="-122"/>
              </a:rPr>
              <a:t>1</a:t>
            </a:r>
            <a:r>
              <a:rPr lang="zh-CN" altLang="en-US" sz="2000" b="1" dirty="0">
                <a:solidFill>
                  <a:srgbClr val="0000CC"/>
                </a:solidFill>
                <a:latin typeface="黑体" pitchFamily="2" charset="-122"/>
                <a:ea typeface="黑体" pitchFamily="2" charset="-122"/>
                <a:cs typeface="宋体" pitchFamily="2" charset="-122"/>
              </a:rPr>
              <a:t>）</a:t>
            </a:r>
            <a:r>
              <a:rPr kumimoji="0" lang="en-US" altLang="zh-CN" sz="2000" b="1" i="0" u="none" strike="noStrike" cap="none" normalizeH="0" baseline="0" dirty="0">
                <a:ln>
                  <a:noFill/>
                </a:ln>
                <a:solidFill>
                  <a:srgbClr val="0000CC"/>
                </a:solidFill>
                <a:effectLst/>
                <a:latin typeface="黑体" pitchFamily="2" charset="-122"/>
                <a:ea typeface="黑体" pitchFamily="2" charset="-122"/>
                <a:cs typeface="宋体" pitchFamily="2" charset="-122"/>
              </a:rPr>
              <a:t>1971</a:t>
            </a: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rgbClr val="0000CC"/>
                </a:solidFill>
                <a:effectLst/>
                <a:latin typeface="黑体" pitchFamily="2" charset="-122"/>
                <a:ea typeface="黑体" pitchFamily="2" charset="-122"/>
                <a:cs typeface="宋体" pitchFamily="2" charset="-122"/>
              </a:rPr>
              <a:t>年，中国在联合国合法席位的恢复，有利于中国在国际事务中发挥更大的作用；</a:t>
            </a:r>
            <a:endParaRPr kumimoji="0" lang="en-US" altLang="zh-CN" sz="2000" b="1" i="0" u="none" strike="noStrike" cap="none" normalizeH="0" baseline="0" dirty="0">
              <a:ln>
                <a:noFill/>
              </a:ln>
              <a:solidFill>
                <a:srgbClr val="0000CC"/>
              </a:solidFill>
              <a:effectLst/>
              <a:latin typeface="黑体" pitchFamily="2" charset="-122"/>
              <a:ea typeface="黑体" pitchFamily="2" charset="-122"/>
              <a:cs typeface="宋体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zh-CN" altLang="en-US" sz="2000" b="1" dirty="0">
                <a:solidFill>
                  <a:srgbClr val="0000CC"/>
                </a:solidFill>
                <a:latin typeface="黑体" pitchFamily="2" charset="-122"/>
                <a:ea typeface="黑体" pitchFamily="2" charset="-122"/>
                <a:cs typeface="宋体" pitchFamily="2" charset="-122"/>
              </a:rPr>
              <a:t>（</a:t>
            </a:r>
            <a:r>
              <a:rPr lang="en-US" altLang="zh-CN" sz="2000" b="1" dirty="0">
                <a:solidFill>
                  <a:srgbClr val="0000CC"/>
                </a:solidFill>
                <a:latin typeface="黑体" pitchFamily="2" charset="-122"/>
                <a:ea typeface="黑体" pitchFamily="2" charset="-122"/>
                <a:cs typeface="宋体" pitchFamily="2" charset="-122"/>
              </a:rPr>
              <a:t>2</a:t>
            </a:r>
            <a:r>
              <a:rPr lang="zh-CN" altLang="en-US" sz="2000" b="1" dirty="0">
                <a:solidFill>
                  <a:srgbClr val="0000CC"/>
                </a:solidFill>
                <a:latin typeface="黑体" pitchFamily="2" charset="-122"/>
                <a:ea typeface="黑体" pitchFamily="2" charset="-122"/>
                <a:cs typeface="宋体" pitchFamily="2" charset="-122"/>
              </a:rPr>
              <a:t>）</a:t>
            </a:r>
            <a:r>
              <a:rPr kumimoji="0" lang="en-US" altLang="zh-CN" sz="2000" b="1" i="0" u="none" strike="noStrike" cap="none" normalizeH="0" baseline="0" dirty="0">
                <a:ln>
                  <a:noFill/>
                </a:ln>
                <a:solidFill>
                  <a:srgbClr val="0000CC"/>
                </a:solidFill>
                <a:effectLst/>
                <a:latin typeface="黑体" pitchFamily="2" charset="-122"/>
                <a:ea typeface="黑体" pitchFamily="2" charset="-122"/>
                <a:cs typeface="宋体" pitchFamily="2" charset="-122"/>
              </a:rPr>
              <a:t>1972</a:t>
            </a: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rgbClr val="0000CC"/>
                </a:solidFill>
                <a:effectLst/>
                <a:latin typeface="黑体" pitchFamily="2" charset="-122"/>
                <a:ea typeface="黑体" pitchFamily="2" charset="-122"/>
                <a:cs typeface="宋体" pitchFamily="2" charset="-122"/>
              </a:rPr>
              <a:t>年，中美双方签署</a:t>
            </a:r>
            <a:r>
              <a:rPr kumimoji="0" lang="en-US" altLang="zh-CN" sz="2000" b="1" i="0" u="none" strike="noStrike" cap="none" normalizeH="0" baseline="0" dirty="0">
                <a:ln>
                  <a:noFill/>
                </a:ln>
                <a:solidFill>
                  <a:srgbClr val="0000CC"/>
                </a:solidFill>
                <a:effectLst/>
                <a:latin typeface="黑体" pitchFamily="2" charset="-122"/>
                <a:ea typeface="黑体" pitchFamily="2" charset="-122"/>
                <a:cs typeface="宋体" pitchFamily="2" charset="-122"/>
              </a:rPr>
              <a:t>《</a:t>
            </a: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rgbClr val="0000CC"/>
                </a:solidFill>
                <a:effectLst/>
                <a:latin typeface="黑体" pitchFamily="2" charset="-122"/>
                <a:ea typeface="黑体" pitchFamily="2" charset="-122"/>
                <a:cs typeface="宋体" pitchFamily="2" charset="-122"/>
              </a:rPr>
              <a:t>中美联合公报</a:t>
            </a:r>
            <a:r>
              <a:rPr kumimoji="0" lang="en-US" altLang="zh-CN" sz="2000" b="1" i="0" u="none" strike="noStrike" cap="none" normalizeH="0" baseline="0" dirty="0">
                <a:ln>
                  <a:noFill/>
                </a:ln>
                <a:solidFill>
                  <a:srgbClr val="0000CC"/>
                </a:solidFill>
                <a:effectLst/>
                <a:latin typeface="黑体" pitchFamily="2" charset="-122"/>
                <a:ea typeface="黑体" pitchFamily="2" charset="-122"/>
                <a:cs typeface="宋体" pitchFamily="2" charset="-122"/>
              </a:rPr>
              <a:t>》</a:t>
            </a: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rgbClr val="0000CC"/>
                </a:solidFill>
                <a:effectLst/>
                <a:latin typeface="黑体" pitchFamily="2" charset="-122"/>
                <a:ea typeface="黑体" pitchFamily="2" charset="-122"/>
                <a:cs typeface="宋体" pitchFamily="2" charset="-122"/>
              </a:rPr>
              <a:t>，中美两国二十多年的对抗结束了，两国关系开始走向正常化；</a:t>
            </a:r>
            <a:r>
              <a:rPr kumimoji="0" lang="en-US" altLang="zh-CN" sz="2000" b="1" i="0" u="none" strike="noStrike" cap="none" normalizeH="0" baseline="0" dirty="0">
                <a:ln>
                  <a:noFill/>
                </a:ln>
                <a:solidFill>
                  <a:srgbClr val="0000CC"/>
                </a:solidFill>
                <a:effectLst/>
                <a:latin typeface="黑体" pitchFamily="2" charset="-122"/>
                <a:ea typeface="黑体" pitchFamily="2" charset="-122"/>
                <a:cs typeface="宋体" pitchFamily="2" charset="-122"/>
              </a:rPr>
              <a:t>1979</a:t>
            </a: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rgbClr val="0000CC"/>
                </a:solidFill>
                <a:effectLst/>
                <a:latin typeface="黑体" pitchFamily="2" charset="-122"/>
                <a:ea typeface="黑体" pitchFamily="2" charset="-122"/>
                <a:cs typeface="宋体" pitchFamily="2" charset="-122"/>
              </a:rPr>
              <a:t>中美正式建立外交关系，中美关系正常化。</a:t>
            </a:r>
            <a:endParaRPr kumimoji="0" lang="zh-CN" altLang="en-US" sz="2000" b="1" i="0" u="none" strike="noStrike" cap="none" normalizeH="0" baseline="0" dirty="0">
              <a:ln>
                <a:noFill/>
              </a:ln>
              <a:solidFill>
                <a:srgbClr val="0000CC"/>
              </a:solidFill>
              <a:effectLst/>
              <a:latin typeface="黑体" pitchFamily="2" charset="-122"/>
              <a:ea typeface="黑体" pitchFamily="2" charset="-122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3318388" y="1902542"/>
            <a:ext cx="2079522" cy="0"/>
          </a:xfrm>
          <a:prstGeom prst="line">
            <a:avLst/>
          </a:prstGeom>
          <a:ln>
            <a:solidFill>
              <a:srgbClr val="02DC26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/>
        </p:nvCxnSpPr>
        <p:spPr>
          <a:xfrm flipV="1">
            <a:off x="1135626" y="2241755"/>
            <a:ext cx="1032387" cy="14748"/>
          </a:xfrm>
          <a:prstGeom prst="line">
            <a:avLst/>
          </a:prstGeom>
          <a:ln>
            <a:solidFill>
              <a:srgbClr val="02DC26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  <p:transition spd="med" advTm="5855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50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50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05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Rectangle 1"/>
          <p:cNvSpPr>
            <a:spLocks noChangeArrowheads="1"/>
          </p:cNvSpPr>
          <p:nvPr/>
        </p:nvSpPr>
        <p:spPr bwMode="auto">
          <a:xfrm>
            <a:off x="214490" y="380862"/>
            <a:ext cx="8529876" cy="22467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楷体_GB2312" pitchFamily="49" charset="-122"/>
                <a:cs typeface="宋体" pitchFamily="2" charset="-122"/>
              </a:rPr>
              <a:t>材料三</a:t>
            </a: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楷体_GB2312" pitchFamily="49" charset="-122"/>
                <a:cs typeface="宋体" pitchFamily="2" charset="-122"/>
              </a:rPr>
              <a:t>  要推动教育合作，扩大互派留学生规模，提升合作办学水平。要发挥智库作用，建设好智库联盟和合作网络。在文化、体育、卫生领域，要创新合作模式，推动务实项目。要用好历史文化遗产，联合打造具有丝绸之路特色的旅游产品和遗产保护。</a:t>
            </a:r>
            <a:endParaRPr kumimoji="0" lang="zh-CN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楷体_GB2312" pitchFamily="49" charset="-122"/>
                <a:cs typeface="宋体" pitchFamily="2" charset="-122"/>
              </a:rPr>
              <a:t>                       </a:t>
            </a:r>
            <a:r>
              <a:rPr kumimoji="0" lang="en-US" altLang="zh-CN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/>
                <a:ea typeface="楷体_GB2312" pitchFamily="49" charset="-122"/>
                <a:cs typeface="宋体" pitchFamily="2" charset="-122"/>
              </a:rPr>
              <a:t>——</a:t>
            </a: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楷体_GB2312" pitchFamily="49" charset="-122"/>
                <a:cs typeface="宋体" pitchFamily="2" charset="-122"/>
              </a:rPr>
              <a:t>摘自习近平</a:t>
            </a: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宋体"/>
                <a:ea typeface="楷体_GB2312" pitchFamily="49" charset="-122"/>
                <a:cs typeface="宋体" pitchFamily="2" charset="-122"/>
              </a:rPr>
              <a:t>“</a:t>
            </a: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楷体_GB2312" pitchFamily="49" charset="-122"/>
                <a:cs typeface="宋体" pitchFamily="2" charset="-122"/>
              </a:rPr>
              <a:t>一带一路</a:t>
            </a: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宋体"/>
                <a:ea typeface="楷体_GB2312" pitchFamily="49" charset="-122"/>
                <a:cs typeface="宋体" pitchFamily="2" charset="-122"/>
              </a:rPr>
              <a:t>”</a:t>
            </a: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楷体_GB2312" pitchFamily="49" charset="-122"/>
                <a:cs typeface="宋体" pitchFamily="2" charset="-122"/>
              </a:rPr>
              <a:t>高峰论坛开幕式主旨演讲</a:t>
            </a:r>
            <a:endParaRPr kumimoji="0" lang="zh-CN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宋体" pitchFamily="2" charset="-122"/>
              </a:rPr>
              <a:t>（</a:t>
            </a:r>
            <a:r>
              <a:rPr kumimoji="0" lang="en-US" altLang="zh-CN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宋体" pitchFamily="2" charset="-122"/>
              </a:rPr>
              <a:t>3</a:t>
            </a: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宋体" pitchFamily="2" charset="-122"/>
              </a:rPr>
              <a:t>）根据材料三并联系现实，推进</a:t>
            </a: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/>
                <a:ea typeface="宋体" pitchFamily="2" charset="-122"/>
                <a:cs typeface="宋体" pitchFamily="2" charset="-122"/>
              </a:rPr>
              <a:t>“</a:t>
            </a: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宋体" pitchFamily="2" charset="-122"/>
              </a:rPr>
              <a:t>一带一路</a:t>
            </a: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/>
                <a:ea typeface="宋体" pitchFamily="2" charset="-122"/>
                <a:cs typeface="宋体" pitchFamily="2" charset="-122"/>
              </a:rPr>
              <a:t>”</a:t>
            </a: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宋体" pitchFamily="2" charset="-122"/>
              </a:rPr>
              <a:t>建设将会给我们的生活带来怎样的变化。</a:t>
            </a:r>
            <a:endParaRPr kumimoji="0" lang="zh-CN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46082" name="Rectangle 2"/>
          <p:cNvSpPr>
            <a:spLocks noChangeArrowheads="1"/>
          </p:cNvSpPr>
          <p:nvPr/>
        </p:nvSpPr>
        <p:spPr bwMode="auto">
          <a:xfrm>
            <a:off x="1128889" y="3159723"/>
            <a:ext cx="6829778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rgbClr val="0000CC"/>
                </a:solidFill>
                <a:effectLst/>
                <a:latin typeface="黑体" pitchFamily="2" charset="-122"/>
                <a:ea typeface="黑体" pitchFamily="2" charset="-122"/>
                <a:cs typeface="宋体" pitchFamily="2" charset="-122"/>
              </a:rPr>
              <a:t>变化：</a:t>
            </a:r>
            <a:r>
              <a:rPr kumimoji="0" lang="zh-CN" sz="2000" b="1" i="0" u="none" strike="noStrike" cap="none" normalizeH="0" baseline="0" dirty="0">
                <a:ln>
                  <a:noFill/>
                </a:ln>
                <a:solidFill>
                  <a:srgbClr val="0000CC"/>
                </a:solidFill>
                <a:effectLst/>
                <a:latin typeface="黑体" pitchFamily="2" charset="-122"/>
                <a:ea typeface="黑体" pitchFamily="2" charset="-122"/>
                <a:cs typeface="宋体" pitchFamily="2" charset="-122"/>
              </a:rPr>
              <a:t>增加出国留学的机会；方便出国旅游；提供更多的就业机会；方便对“一带一路”参与国的全面了解和学习等。</a:t>
            </a:r>
            <a:endParaRPr kumimoji="0" lang="zh-CN" sz="2000" b="1" i="0" u="none" strike="noStrike" cap="none" normalizeH="0" baseline="0" dirty="0">
              <a:ln>
                <a:noFill/>
              </a:ln>
              <a:solidFill>
                <a:srgbClr val="0000CC"/>
              </a:solidFill>
              <a:effectLst/>
              <a:latin typeface="黑体" pitchFamily="2" charset="-122"/>
              <a:ea typeface="黑体" pitchFamily="2" charset="-122"/>
            </a:endParaRPr>
          </a:p>
        </p:txBody>
      </p:sp>
    </p:spTree>
    <p:custDataLst>
      <p:tags r:id="rId1"/>
    </p:custDataLst>
  </p:cSld>
  <p:clrMapOvr>
    <a:masterClrMapping/>
  </p:clrMapOvr>
  <p:transition spd="med" advTm="4917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60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60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08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6893560" y="2853760"/>
            <a:ext cx="2250440" cy="1819275"/>
            <a:chOff x="4434" y="-117"/>
            <a:chExt cx="3078" cy="2363"/>
          </a:xfrm>
        </p:grpSpPr>
        <p:pic>
          <p:nvPicPr>
            <p:cNvPr id="82948" name="图片 1" descr="C:/Users/lenovo/AppData/Local/Temp/kaimatting_20200114113621/output_20200114113624..pngoutput_20200114113624."/>
            <p:cNvPicPr>
              <a:picLocks noGrp="1"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434" y="-117"/>
              <a:ext cx="3078" cy="2363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6" name="文本框 5"/>
            <p:cNvSpPr txBox="1"/>
            <p:nvPr/>
          </p:nvSpPr>
          <p:spPr>
            <a:xfrm>
              <a:off x="4665" y="160"/>
              <a:ext cx="1549" cy="13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200" b="1" dirty="0">
                  <a:ln>
                    <a:noFill/>
                  </a:ln>
                  <a:solidFill>
                    <a:srgbClr val="00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FillTx/>
                  <a:sym typeface="Arial" panose="020B0604020202020204"/>
                </a:rPr>
                <a:t>课程标准</a:t>
              </a:r>
              <a:endParaRPr kumimoji="0" lang="zh-CN" altLang="en-US" sz="32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330483" y="158397"/>
            <a:ext cx="7989429" cy="3416318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45719" tIns="45719" rIns="45719" bIns="45719" numCol="1" spcCol="38100" rtlCol="0" anchor="t" forceAA="0">
            <a:spAutoFit/>
          </a:bodyPr>
          <a:lstStyle/>
          <a:p>
            <a:pPr marL="0" marR="0" algn="l" defTabSz="914400" rtl="0" eaLnBrk="1" fontAlgn="auto" latinLnBrk="1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黑体" pitchFamily="2" charset="-122"/>
                <a:ea typeface="黑体" pitchFamily="2" charset="-122"/>
                <a:sym typeface="Arial" panose="020B0604020202020204"/>
              </a:rPr>
              <a:t>＊通过</a:t>
            </a:r>
            <a:r>
              <a:rPr kumimoji="0" lang="zh-CN" altLang="en-US" sz="2400" b="1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黑体" pitchFamily="2" charset="-122"/>
                <a:ea typeface="黑体" pitchFamily="2" charset="-122"/>
                <a:sym typeface="Arial" panose="020B0604020202020204"/>
              </a:rPr>
              <a:t>民族区域自治制度</a:t>
            </a:r>
            <a:r>
              <a:rPr kumimoji="0" lang="zh-CN" altLang="en-US" sz="2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黑体" pitchFamily="2" charset="-122"/>
                <a:ea typeface="黑体" pitchFamily="2" charset="-122"/>
                <a:sym typeface="Arial" panose="020B0604020202020204"/>
              </a:rPr>
              <a:t>，认识各民族共同团结奋斗、共同繁荣发展的重要意义</a:t>
            </a:r>
          </a:p>
          <a:p>
            <a:pPr marL="0" marR="0" algn="l" defTabSz="914400" rtl="0" eaLnBrk="1" fontAlgn="auto" latinLnBrk="1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400" b="1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黑体" pitchFamily="2" charset="-122"/>
                <a:ea typeface="黑体" pitchFamily="2" charset="-122"/>
                <a:sym typeface="Arial" panose="020B0604020202020204"/>
              </a:rPr>
              <a:t>＊了解</a:t>
            </a:r>
            <a:r>
              <a:rPr lang="zh-CN" altLang="en-US" sz="2400" b="1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黑体" pitchFamily="2" charset="-122"/>
                <a:ea typeface="黑体" pitchFamily="2" charset="-122"/>
                <a:sym typeface="Arial" panose="020B0604020202020204"/>
              </a:rPr>
              <a:t>香港、澳门回归</a:t>
            </a:r>
            <a:r>
              <a:rPr lang="zh-CN" altLang="en-US" sz="2400" b="1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黑体" pitchFamily="2" charset="-122"/>
                <a:ea typeface="黑体" pitchFamily="2" charset="-122"/>
                <a:sym typeface="Arial" panose="020B0604020202020204"/>
              </a:rPr>
              <a:t>和</a:t>
            </a:r>
            <a:r>
              <a:rPr lang="zh-CN" altLang="en-US" sz="2400" b="1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黑体" pitchFamily="2" charset="-122"/>
                <a:ea typeface="黑体" pitchFamily="2" charset="-122"/>
                <a:sym typeface="Arial" panose="020B0604020202020204"/>
              </a:rPr>
              <a:t>海峡两岸关系改善</a:t>
            </a:r>
            <a:r>
              <a:rPr lang="zh-CN" altLang="en-US" sz="2400" b="1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黑体" pitchFamily="2" charset="-122"/>
                <a:ea typeface="黑体" pitchFamily="2" charset="-122"/>
                <a:sym typeface="Arial" panose="020B0604020202020204"/>
              </a:rPr>
              <a:t>的史实，认识</a:t>
            </a:r>
            <a:r>
              <a:rPr lang="zh-CN" altLang="en-US" sz="2400" b="1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黑体" pitchFamily="2" charset="-122"/>
                <a:ea typeface="黑体" pitchFamily="2" charset="-122"/>
                <a:sym typeface="Arial" panose="020B0604020202020204"/>
              </a:rPr>
              <a:t>祖国统一</a:t>
            </a:r>
            <a:r>
              <a:rPr lang="zh-CN" altLang="en-US" sz="2400" b="1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黑体" pitchFamily="2" charset="-122"/>
                <a:ea typeface="黑体" pitchFamily="2" charset="-122"/>
                <a:sym typeface="Arial" panose="020B0604020202020204"/>
              </a:rPr>
              <a:t>是历史的必然趋势。</a:t>
            </a:r>
            <a:endParaRPr lang="zh-CN" altLang="en-US" sz="2400" b="1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FillTx/>
              <a:latin typeface="黑体" pitchFamily="2" charset="-122"/>
              <a:ea typeface="黑体" pitchFamily="2" charset="-122"/>
              <a:sym typeface="+mn-ea"/>
            </a:endParaRPr>
          </a:p>
          <a:p>
            <a:pPr marL="0" marR="0" indent="0" algn="l" defTabSz="914400" rtl="0" eaLnBrk="1" fontAlgn="auto" latinLnBrk="1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zh-CN" altLang="en-US" sz="2400" b="1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FillTx/>
              <a:latin typeface="黑体" pitchFamily="2" charset="-122"/>
              <a:ea typeface="黑体" pitchFamily="2" charset="-122"/>
              <a:sym typeface="Arial" panose="020B0604020202020204"/>
            </a:endParaRPr>
          </a:p>
          <a:p>
            <a:pPr marL="0" marR="0" indent="0" algn="l" defTabSz="914400" rtl="0" eaLnBrk="1" fontAlgn="auto" latinLnBrk="1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2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FillTx/>
              <a:latin typeface="黑体" pitchFamily="2" charset="-122"/>
              <a:ea typeface="黑体" pitchFamily="2" charset="-122"/>
              <a:sym typeface="Arial" panose="020B0604020202020204"/>
            </a:endParaRPr>
          </a:p>
        </p:txBody>
      </p:sp>
      <p:sp>
        <p:nvSpPr>
          <p:cNvPr id="8" name="文本框 6"/>
          <p:cNvSpPr txBox="1"/>
          <p:nvPr/>
        </p:nvSpPr>
        <p:spPr>
          <a:xfrm>
            <a:off x="273473" y="2337153"/>
            <a:ext cx="6565900" cy="2308322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45719" tIns="45719" rIns="45719" bIns="45719" numCol="1" spcCol="38100" rtlCol="0" anchor="t" forceAA="0">
            <a:spAutoFit/>
          </a:bodyPr>
          <a:lstStyle/>
          <a:p>
            <a:pPr marL="0" marR="0" algn="l" defTabSz="914400" rtl="0" eaLnBrk="1" fontAlgn="auto" latinLnBrk="1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黑体" pitchFamily="2" charset="-122"/>
                <a:ea typeface="黑体" pitchFamily="2" charset="-122"/>
                <a:sym typeface="Arial" panose="020B0604020202020204"/>
              </a:rPr>
              <a:t>＊通过新中国成立60周年庆典阅兵仪式上展出的武器装备，了解</a:t>
            </a:r>
            <a:r>
              <a:rPr kumimoji="0" lang="zh-CN" altLang="en-US" sz="2400" b="1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黑体" pitchFamily="2" charset="-122"/>
                <a:ea typeface="黑体" pitchFamily="2" charset="-122"/>
                <a:sym typeface="Arial" panose="020B0604020202020204"/>
              </a:rPr>
              <a:t>国防和军队建设的成就</a:t>
            </a:r>
            <a:r>
              <a:rPr kumimoji="0" lang="zh-CN" altLang="en-US" sz="2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黑体" pitchFamily="2" charset="-122"/>
                <a:ea typeface="黑体" pitchFamily="2" charset="-122"/>
                <a:sym typeface="Arial" panose="020B0604020202020204"/>
              </a:rPr>
              <a:t>。</a:t>
            </a:r>
          </a:p>
          <a:p>
            <a:pPr marL="0" marR="0" algn="l" defTabSz="914400" rtl="0" eaLnBrk="1" fontAlgn="auto" latinLnBrk="1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400" b="1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黑体" pitchFamily="2" charset="-122"/>
                <a:ea typeface="黑体" pitchFamily="2" charset="-122"/>
                <a:sym typeface="Arial" panose="020B0604020202020204"/>
              </a:rPr>
              <a:t>＊了解</a:t>
            </a:r>
            <a:r>
              <a:rPr lang="zh-CN" altLang="en-US" sz="2400" b="1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黑体" pitchFamily="2" charset="-122"/>
                <a:ea typeface="黑体" pitchFamily="2" charset="-122"/>
                <a:sym typeface="Arial" panose="020B0604020202020204"/>
              </a:rPr>
              <a:t>中国恢复在联合国合法席位</a:t>
            </a:r>
            <a:r>
              <a:rPr lang="zh-CN" altLang="en-US" sz="2400" b="1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黑体" pitchFamily="2" charset="-122"/>
                <a:ea typeface="黑体" pitchFamily="2" charset="-122"/>
                <a:sym typeface="Arial" panose="020B0604020202020204"/>
              </a:rPr>
              <a:t>和</a:t>
            </a:r>
            <a:r>
              <a:rPr lang="zh-CN" altLang="en-US" sz="2400" b="1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黑体" pitchFamily="2" charset="-122"/>
                <a:ea typeface="黑体" pitchFamily="2" charset="-122"/>
                <a:sym typeface="Arial" panose="020B0604020202020204"/>
              </a:rPr>
              <a:t>中美建交</a:t>
            </a:r>
            <a:r>
              <a:rPr lang="zh-CN" altLang="en-US" sz="2400" b="1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黑体" pitchFamily="2" charset="-122"/>
                <a:ea typeface="黑体" pitchFamily="2" charset="-122"/>
                <a:sym typeface="Arial" panose="020B0604020202020204"/>
              </a:rPr>
              <a:t>等史实，知道中国</a:t>
            </a:r>
            <a:r>
              <a:rPr lang="zh-CN" altLang="en-US" sz="2400" b="1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黑体" pitchFamily="2" charset="-122"/>
                <a:ea typeface="黑体" pitchFamily="2" charset="-122"/>
                <a:sym typeface="Arial" panose="020B0604020202020204"/>
              </a:rPr>
              <a:t>独立自主的和平外交政策</a:t>
            </a:r>
            <a:r>
              <a:rPr lang="zh-CN" altLang="en-US" sz="2400" b="1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黑体" pitchFamily="2" charset="-122"/>
                <a:ea typeface="黑体" pitchFamily="2" charset="-122"/>
                <a:sym typeface="Arial" panose="020B0604020202020204"/>
              </a:rPr>
              <a:t>。</a:t>
            </a:r>
            <a:endParaRPr kumimoji="0" lang="zh-CN" altLang="en-US" sz="2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FillTx/>
              <a:latin typeface="黑体" pitchFamily="2" charset="-122"/>
              <a:ea typeface="黑体" pitchFamily="2" charset="-122"/>
              <a:sym typeface="Arial" panose="020B0604020202020204"/>
            </a:endParaRPr>
          </a:p>
        </p:txBody>
      </p:sp>
    </p:spTree>
    <p:custDataLst>
      <p:tags r:id="rId1"/>
    </p:custDataLst>
  </p:cSld>
  <p:clrMapOvr>
    <a:masterClrMapping/>
  </p:clrMapOvr>
  <p:transition spd="med" advTm="5872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Documents and Settings\Administrator\桌面\b664922e2ac84f76a8751c3d695f1aae.jpeg"/>
          <p:cNvPicPr>
            <a:picLocks noChangeAspect="1" noChangeArrowheads="1"/>
          </p:cNvPicPr>
          <p:nvPr/>
        </p:nvPicPr>
        <p:blipFill>
          <a:blip r:embed="rId3" cstate="print"/>
          <a:srcRect l="32820" t="24905" r="5945" b="33562"/>
          <a:stretch>
            <a:fillRect/>
          </a:stretch>
        </p:blipFill>
        <p:spPr bwMode="auto">
          <a:xfrm>
            <a:off x="146756" y="428978"/>
            <a:ext cx="3226283" cy="4492978"/>
          </a:xfrm>
          <a:prstGeom prst="rect">
            <a:avLst/>
          </a:prstGeom>
          <a:noFill/>
        </p:spPr>
      </p:pic>
      <p:pic>
        <p:nvPicPr>
          <p:cNvPr id="8" name="Picture 7" descr="C:\Documents and Settings\Administrator\桌面\43cbddd35ce04e31bdec00ceab2afa09.jpeg"/>
          <p:cNvPicPr>
            <a:picLocks noChangeAspect="1" noChangeArrowheads="1"/>
          </p:cNvPicPr>
          <p:nvPr/>
        </p:nvPicPr>
        <p:blipFill>
          <a:blip r:embed="rId4" cstate="print"/>
          <a:srcRect l="32830" t="24718" r="4568" b="31912"/>
          <a:stretch>
            <a:fillRect/>
          </a:stretch>
        </p:blipFill>
        <p:spPr bwMode="auto">
          <a:xfrm>
            <a:off x="5926666" y="455014"/>
            <a:ext cx="3047999" cy="4444363"/>
          </a:xfrm>
          <a:prstGeom prst="rect">
            <a:avLst/>
          </a:prstGeom>
          <a:noFill/>
        </p:spPr>
      </p:pic>
      <p:cxnSp>
        <p:nvCxnSpPr>
          <p:cNvPr id="10" name="直接连接符 9"/>
          <p:cNvCxnSpPr/>
          <p:nvPr/>
        </p:nvCxnSpPr>
        <p:spPr>
          <a:xfrm>
            <a:off x="1347020" y="2630311"/>
            <a:ext cx="1230489" cy="0"/>
          </a:xfrm>
          <a:prstGeom prst="line">
            <a:avLst/>
          </a:prstGeom>
          <a:noFill/>
          <a:ln w="41275" cap="flat">
            <a:solidFill>
              <a:srgbClr val="FF0000"/>
            </a:solidFill>
            <a:prstDash val="solid"/>
            <a:miter lim="8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1" name="直接连接符 10"/>
          <p:cNvCxnSpPr/>
          <p:nvPr/>
        </p:nvCxnSpPr>
        <p:spPr>
          <a:xfrm>
            <a:off x="186267" y="4080933"/>
            <a:ext cx="682977" cy="16934"/>
          </a:xfrm>
          <a:prstGeom prst="line">
            <a:avLst/>
          </a:prstGeom>
          <a:noFill/>
          <a:ln w="41275" cap="flat">
            <a:solidFill>
              <a:srgbClr val="FF0000"/>
            </a:solidFill>
            <a:prstDash val="solid"/>
            <a:miter lim="8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3" name="直接连接符 12"/>
          <p:cNvCxnSpPr/>
          <p:nvPr/>
        </p:nvCxnSpPr>
        <p:spPr>
          <a:xfrm>
            <a:off x="6045200" y="4001911"/>
            <a:ext cx="1687689" cy="62089"/>
          </a:xfrm>
          <a:prstGeom prst="line">
            <a:avLst/>
          </a:prstGeom>
          <a:noFill/>
          <a:ln w="41275" cap="flat">
            <a:solidFill>
              <a:srgbClr val="FF0000"/>
            </a:solidFill>
            <a:prstDash val="solid"/>
            <a:miter lim="8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5" name="TextBox 14"/>
          <p:cNvSpPr txBox="1"/>
          <p:nvPr/>
        </p:nvSpPr>
        <p:spPr>
          <a:xfrm>
            <a:off x="3826933" y="1162755"/>
            <a:ext cx="1512711" cy="83099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itchFamily="34" charset="-122"/>
                <a:ea typeface="微软雅黑" pitchFamily="34" charset="-122"/>
                <a:sym typeface="Arial" panose="020B0604020202020204"/>
              </a:rPr>
              <a:t>民族区域自治制度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544712" y="2652889"/>
            <a:ext cx="2043288" cy="461663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itchFamily="34" charset="-122"/>
                <a:ea typeface="微软雅黑" pitchFamily="34" charset="-122"/>
                <a:sym typeface="Arial" panose="020B0604020202020204"/>
              </a:rPr>
              <a:t>“一国两制”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951111" y="3623733"/>
            <a:ext cx="1580445" cy="1200327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itchFamily="34" charset="-122"/>
                <a:ea typeface="微软雅黑" pitchFamily="34" charset="-122"/>
                <a:sym typeface="Arial" panose="020B0604020202020204"/>
              </a:rPr>
              <a:t>独立自主的和平外交政策</a:t>
            </a:r>
          </a:p>
        </p:txBody>
      </p:sp>
      <p:sp>
        <p:nvSpPr>
          <p:cNvPr id="18" name="Rectangle 18"/>
          <p:cNvSpPr>
            <a:spLocks noChangeArrowheads="1"/>
          </p:cNvSpPr>
          <p:nvPr/>
        </p:nvSpPr>
        <p:spPr bwMode="auto">
          <a:xfrm>
            <a:off x="2797120" y="0"/>
            <a:ext cx="3600995" cy="5847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8" tIns="45719" rIns="91438" bIns="45719" anchor="ctr">
            <a:spAutoFit/>
          </a:bodyPr>
          <a:lstStyle/>
          <a:p>
            <a:pPr algn="ctr">
              <a:defRPr/>
            </a:pPr>
            <a:r>
              <a:rPr lang="zh-CN" altLang="zh-CN" sz="3200" b="1" spc="300" dirty="0">
                <a:ln w="11430" cmpd="sng">
                  <a:solidFill>
                    <a:srgbClr val="4F81BD">
                      <a:tint val="10000"/>
                    </a:srgbClr>
                  </a:solidFill>
                  <a:prstDash val="solid"/>
                  <a:miter lim="800000"/>
                </a:ln>
                <a:gradFill>
                  <a:gsLst>
                    <a:gs pos="10000">
                      <a:srgbClr val="4F81BD">
                        <a:tint val="83000"/>
                        <a:shade val="100000"/>
                        <a:satMod val="200000"/>
                      </a:srgbClr>
                    </a:gs>
                    <a:gs pos="75000">
                      <a:srgbClr val="4F81BD">
                        <a:tint val="100000"/>
                        <a:shade val="50000"/>
                        <a:satMod val="150000"/>
                      </a:srgbClr>
                    </a:gs>
                  </a:gsLst>
                  <a:lin ang="5400000"/>
                </a:gradFill>
                <a:effectLst>
                  <a:glow rad="45500">
                    <a:srgbClr val="4F81BD">
                      <a:satMod val="220000"/>
                      <a:alpha val="35000"/>
                    </a:srgbClr>
                  </a:glow>
                </a:effectLst>
                <a:latin typeface="黑体" pitchFamily="2" charset="-122"/>
                <a:ea typeface="黑体" pitchFamily="2" charset="-122"/>
              </a:rPr>
              <a:t>【</a:t>
            </a:r>
            <a:r>
              <a:rPr lang="zh-CN" altLang="en-US" sz="3200" b="1" spc="300" dirty="0">
                <a:ln w="11430" cmpd="sng">
                  <a:solidFill>
                    <a:srgbClr val="4F81BD">
                      <a:tint val="10000"/>
                    </a:srgbClr>
                  </a:solidFill>
                  <a:prstDash val="solid"/>
                  <a:miter lim="800000"/>
                </a:ln>
                <a:gradFill>
                  <a:gsLst>
                    <a:gs pos="10000">
                      <a:srgbClr val="4F81BD">
                        <a:tint val="83000"/>
                        <a:shade val="100000"/>
                        <a:satMod val="200000"/>
                      </a:srgbClr>
                    </a:gs>
                    <a:gs pos="75000">
                      <a:srgbClr val="4F81BD">
                        <a:tint val="100000"/>
                        <a:shade val="50000"/>
                        <a:satMod val="150000"/>
                      </a:srgbClr>
                    </a:gs>
                  </a:gsLst>
                  <a:lin ang="5400000"/>
                </a:gradFill>
                <a:effectLst>
                  <a:glow rad="45500">
                    <a:srgbClr val="4F81BD">
                      <a:satMod val="220000"/>
                      <a:alpha val="35000"/>
                    </a:srgbClr>
                  </a:glow>
                </a:effectLst>
                <a:latin typeface="黑体" pitchFamily="2" charset="-122"/>
                <a:ea typeface="黑体" pitchFamily="2" charset="-122"/>
              </a:rPr>
              <a:t>单元综述</a:t>
            </a:r>
            <a:r>
              <a:rPr lang="zh-CN" altLang="zh-CN" sz="3200" b="1" spc="300" dirty="0">
                <a:ln w="11430" cmpd="sng">
                  <a:solidFill>
                    <a:srgbClr val="4F81BD">
                      <a:tint val="10000"/>
                    </a:srgbClr>
                  </a:solidFill>
                  <a:prstDash val="solid"/>
                  <a:miter lim="800000"/>
                </a:ln>
                <a:gradFill>
                  <a:gsLst>
                    <a:gs pos="10000">
                      <a:srgbClr val="4F81BD">
                        <a:tint val="83000"/>
                        <a:shade val="100000"/>
                        <a:satMod val="200000"/>
                      </a:srgbClr>
                    </a:gs>
                    <a:gs pos="75000">
                      <a:srgbClr val="4F81BD">
                        <a:tint val="100000"/>
                        <a:shade val="50000"/>
                        <a:satMod val="150000"/>
                      </a:srgbClr>
                    </a:gs>
                  </a:gsLst>
                  <a:lin ang="5400000"/>
                </a:gradFill>
                <a:effectLst>
                  <a:glow rad="45500">
                    <a:srgbClr val="4F81BD">
                      <a:satMod val="220000"/>
                      <a:alpha val="35000"/>
                    </a:srgbClr>
                  </a:glow>
                </a:effectLst>
                <a:latin typeface="黑体" pitchFamily="2" charset="-122"/>
                <a:ea typeface="黑体" pitchFamily="2" charset="-122"/>
              </a:rPr>
              <a:t>】</a:t>
            </a:r>
          </a:p>
        </p:txBody>
      </p:sp>
    </p:spTree>
    <p:custDataLst>
      <p:tags r:id="rId1"/>
    </p:custDataLst>
  </p:cSld>
  <p:clrMapOvr>
    <a:masterClrMapping/>
  </p:clrMapOvr>
  <p:transition spd="med" advTm="2202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7" name="内容占位符 2"/>
          <p:cNvSpPr txBox="1">
            <a:spLocks/>
          </p:cNvSpPr>
          <p:nvPr/>
        </p:nvSpPr>
        <p:spPr bwMode="auto">
          <a:xfrm>
            <a:off x="462843" y="299877"/>
            <a:ext cx="8477956" cy="16215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68579" tIns="34289" rIns="68579" bIns="34289"/>
          <a:lstStyle/>
          <a:p>
            <a:pPr marL="227013" indent="-227013" eaLnBrk="1" hangingPunct="1">
              <a:lnSpc>
                <a:spcPct val="150000"/>
              </a:lnSpc>
              <a:spcBef>
                <a:spcPts val="1000"/>
              </a:spcBef>
            </a:pPr>
            <a:r>
              <a:rPr lang="zh-CN" altLang="en-US" sz="2800" b="1" dirty="0">
                <a:latin typeface="黑体" pitchFamily="2" charset="-122"/>
                <a:ea typeface="黑体" pitchFamily="2" charset="-122"/>
              </a:rPr>
              <a:t>记忆学案知识清单的重点内容。（时间：</a:t>
            </a:r>
            <a:r>
              <a:rPr lang="en-US" altLang="zh-CN" sz="2800" b="1" dirty="0"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800" b="1" dirty="0">
                <a:latin typeface="黑体" pitchFamily="2" charset="-122"/>
                <a:ea typeface="黑体" pitchFamily="2" charset="-122"/>
              </a:rPr>
              <a:t>分钟）</a:t>
            </a:r>
            <a:endParaRPr lang="en-US" altLang="zh-CN" sz="2800" b="1" dirty="0"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6" name="Rectangle 18"/>
          <p:cNvSpPr>
            <a:spLocks noChangeArrowheads="1"/>
          </p:cNvSpPr>
          <p:nvPr/>
        </p:nvSpPr>
        <p:spPr bwMode="auto">
          <a:xfrm>
            <a:off x="2204286" y="0"/>
            <a:ext cx="4032448" cy="5847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8" tIns="45719" rIns="91438" bIns="45719" anchor="ctr">
            <a:spAutoFit/>
          </a:bodyPr>
          <a:lstStyle/>
          <a:p>
            <a:pPr algn="ctr">
              <a:defRPr/>
            </a:pPr>
            <a:r>
              <a:rPr lang="zh-CN" altLang="zh-CN" sz="3200" b="1" spc="300" dirty="0">
                <a:ln w="11430" cmpd="sng">
                  <a:solidFill>
                    <a:schemeClr val="accent1">
                      <a:tint val="10000"/>
                    </a:schemeClr>
                  </a:solidFill>
                  <a:prstDash val="solid"/>
                  <a:miter lim="800000"/>
                </a:ln>
                <a:solidFill>
                  <a:srgbClr val="0070C0"/>
                </a:solidFill>
                <a:effectLst>
                  <a:glow rad="45500">
                    <a:schemeClr val="accent1">
                      <a:satMod val="220000"/>
                      <a:alpha val="35000"/>
                    </a:schemeClr>
                  </a:glow>
                </a:effectLst>
                <a:latin typeface="黑体" pitchFamily="2" charset="-122"/>
                <a:ea typeface="黑体" pitchFamily="2" charset="-122"/>
              </a:rPr>
              <a:t>【</a:t>
            </a:r>
            <a:r>
              <a:rPr lang="zh-CN" altLang="en-US" sz="3200" b="1" spc="300" dirty="0">
                <a:ln w="11430" cmpd="sng">
                  <a:solidFill>
                    <a:schemeClr val="accent1">
                      <a:tint val="10000"/>
                    </a:schemeClr>
                  </a:solidFill>
                  <a:prstDash val="solid"/>
                  <a:miter lim="800000"/>
                </a:ln>
                <a:solidFill>
                  <a:srgbClr val="0070C0"/>
                </a:solidFill>
                <a:effectLst>
                  <a:glow rad="45500">
                    <a:schemeClr val="accent1">
                      <a:satMod val="220000"/>
                      <a:alpha val="35000"/>
                    </a:schemeClr>
                  </a:glow>
                </a:effectLst>
                <a:latin typeface="黑体" pitchFamily="2" charset="-122"/>
                <a:ea typeface="黑体" pitchFamily="2" charset="-122"/>
              </a:rPr>
              <a:t>快速记忆</a:t>
            </a:r>
            <a:r>
              <a:rPr lang="zh-CN" altLang="zh-CN" sz="3200" b="1" spc="300" dirty="0">
                <a:ln w="11430" cmpd="sng">
                  <a:solidFill>
                    <a:schemeClr val="accent1">
                      <a:tint val="10000"/>
                    </a:schemeClr>
                  </a:solidFill>
                  <a:prstDash val="solid"/>
                  <a:miter lim="800000"/>
                </a:ln>
                <a:solidFill>
                  <a:srgbClr val="0070C0"/>
                </a:solidFill>
                <a:effectLst>
                  <a:glow rad="45500">
                    <a:schemeClr val="accent1">
                      <a:satMod val="220000"/>
                      <a:alpha val="35000"/>
                    </a:schemeClr>
                  </a:glow>
                </a:effectLst>
                <a:latin typeface="黑体" pitchFamily="2" charset="-122"/>
                <a:ea typeface="黑体" pitchFamily="2" charset="-122"/>
              </a:rPr>
              <a:t>】</a:t>
            </a:r>
          </a:p>
        </p:txBody>
      </p:sp>
      <p:pic>
        <p:nvPicPr>
          <p:cNvPr id="7" name="Picture 2" descr="C:\Documents and Settings\Administrator\桌面\图片1.png"/>
          <p:cNvPicPr>
            <a:picLocks noChangeAspect="1" noChangeArrowheads="1"/>
          </p:cNvPicPr>
          <p:nvPr/>
        </p:nvPicPr>
        <p:blipFill>
          <a:blip r:embed="rId3" cstate="print">
            <a:lum contrast="10000"/>
          </a:blip>
          <a:srcRect/>
          <a:stretch>
            <a:fillRect/>
          </a:stretch>
        </p:blipFill>
        <p:spPr bwMode="auto">
          <a:xfrm>
            <a:off x="158043" y="987603"/>
            <a:ext cx="8590845" cy="3719863"/>
          </a:xfrm>
          <a:prstGeom prst="rect">
            <a:avLst/>
          </a:prstGeom>
          <a:noFill/>
        </p:spPr>
      </p:pic>
    </p:spTree>
  </p:cSld>
  <p:clrMapOvr>
    <a:masterClrMapping/>
  </p:clrMapOvr>
  <p:transition spd="med" advTm="48316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1"/>
          <p:cNvSpPr txBox="1">
            <a:spLocks noChangeArrowheads="1"/>
          </p:cNvSpPr>
          <p:nvPr/>
        </p:nvSpPr>
        <p:spPr bwMode="auto">
          <a:xfrm>
            <a:off x="0" y="0"/>
            <a:ext cx="2339102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2800" dirty="0">
                <a:latin typeface="黑体" pitchFamily="2" charset="-122"/>
                <a:ea typeface="黑体" pitchFamily="2" charset="-122"/>
                <a:sym typeface="宋体" pitchFamily="2" charset="-122"/>
              </a:rPr>
              <a:t>【材料研读】</a:t>
            </a:r>
            <a:endParaRPr lang="zh-CN" altLang="en-US" sz="2800" dirty="0">
              <a:latin typeface="黑体" pitchFamily="2" charset="-122"/>
              <a:ea typeface="黑体" pitchFamily="2" charset="-122"/>
            </a:endParaRPr>
          </a:p>
        </p:txBody>
      </p:sp>
      <p:pic>
        <p:nvPicPr>
          <p:cNvPr id="4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18911" y="905843"/>
            <a:ext cx="3812822" cy="21195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AutoShape 7"/>
          <p:cNvSpPr>
            <a:spLocks noChangeArrowheads="1"/>
          </p:cNvSpPr>
          <p:nvPr/>
        </p:nvSpPr>
        <p:spPr bwMode="auto">
          <a:xfrm>
            <a:off x="660400" y="3217334"/>
            <a:ext cx="3460045" cy="699911"/>
          </a:xfrm>
          <a:prstGeom prst="wedgeRectCallout">
            <a:avLst>
              <a:gd name="adj1" fmla="val -39746"/>
              <a:gd name="adj2" fmla="val -292641"/>
            </a:avLst>
          </a:prstGeom>
          <a:solidFill>
            <a:srgbClr val="000080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/>
          <a:lstStyle/>
          <a:p>
            <a:pPr algn="ctr">
              <a:defRPr/>
            </a:pPr>
            <a:r>
              <a:rPr lang="zh-CN" altLang="en-US" sz="2800" b="1" dirty="0">
                <a:solidFill>
                  <a:srgbClr val="FFCC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黑体" panose="02010609060101010101" pitchFamily="2" charset="-122"/>
              </a:rPr>
              <a:t>民族区域自治制度</a:t>
            </a:r>
          </a:p>
        </p:txBody>
      </p:sp>
      <p:grpSp>
        <p:nvGrpSpPr>
          <p:cNvPr id="12" name="组合 11"/>
          <p:cNvGrpSpPr/>
          <p:nvPr/>
        </p:nvGrpSpPr>
        <p:grpSpPr>
          <a:xfrm>
            <a:off x="4109157" y="564444"/>
            <a:ext cx="4876800" cy="3718913"/>
            <a:chOff x="513934" y="1455420"/>
            <a:chExt cx="8336696" cy="5288915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 rotWithShape="1">
            <a:blip r:embed="rId4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620"/>
            <a:stretch>
              <a:fillRect/>
            </a:stretch>
          </p:blipFill>
          <p:spPr>
            <a:xfrm>
              <a:off x="1284605" y="1455420"/>
              <a:ext cx="7566025" cy="5288915"/>
            </a:xfrm>
            <a:prstGeom prst="rect">
              <a:avLst/>
            </a:prstGeom>
            <a:noFill/>
          </p:spPr>
        </p:pic>
        <p:sp>
          <p:nvSpPr>
            <p:cNvPr id="7" name="形状 39"/>
            <p:cNvSpPr/>
            <p:nvPr/>
          </p:nvSpPr>
          <p:spPr>
            <a:xfrm>
              <a:off x="513934" y="1524000"/>
              <a:ext cx="2792513" cy="1293495"/>
            </a:xfrm>
            <a:prstGeom prst="wedgeRoundRectCallout">
              <a:avLst>
                <a:gd name="adj1" fmla="val 36864"/>
                <a:gd name="adj2" fmla="val 86405"/>
                <a:gd name="adj3" fmla="val 16667"/>
              </a:avLst>
            </a:prstGeom>
            <a:solidFill>
              <a:schemeClr val="accent2">
                <a:lumMod val="50000"/>
              </a:schemeClr>
            </a:solidFill>
            <a:ln w="0"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vert="horz" wrap="square" lIns="91440" tIns="45720" rIns="91440" bIns="45720" anchor="t">
              <a:noAutofit/>
            </a:bodyPr>
            <a:lstStyle/>
            <a:p>
              <a:pPr marL="0" indent="0" algn="ctr" defTabSz="1069975" eaLnBrk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600" b="1" strike="noStrike" cap="none" dirty="0">
                  <a:solidFill>
                    <a:srgbClr val="FFFF00"/>
                  </a:solidFill>
                  <a:effectLst>
                    <a:glow rad="228600">
                      <a:srgbClr val="FF7000">
                        <a:alpha val="40035"/>
                      </a:srgbClr>
                    </a:glow>
                    <a:outerShdw blurRad="38100" dist="38100" dir="2700000" algn="tl">
                      <a:srgbClr val="000000"/>
                    </a:outerShdw>
                  </a:effectLst>
                  <a:latin typeface="华文新魏" panose="02010800040101010101" charset="-122"/>
                  <a:ea typeface="华文新魏" panose="02010800040101010101" charset="-122"/>
                </a:rPr>
                <a:t>新疆维吾尔</a:t>
              </a:r>
              <a:endParaRPr lang="ko-KR" altLang="en-US" sz="1600" b="1" strike="noStrike" cap="none" dirty="0">
                <a:solidFill>
                  <a:srgbClr val="FFFF00"/>
                </a:solidFill>
                <a:latin typeface="华文新魏" panose="02010800040101010101" charset="-122"/>
                <a:ea typeface="华文新魏" panose="02010800040101010101" charset="-122"/>
              </a:endParaRPr>
            </a:p>
            <a:p>
              <a:pPr marL="0" indent="0" algn="ctr" defTabSz="1069975" eaLnBrk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600" b="1" strike="noStrike" cap="none" dirty="0">
                  <a:solidFill>
                    <a:srgbClr val="FFFF00"/>
                  </a:solidFill>
                  <a:effectLst>
                    <a:glow rad="228600">
                      <a:srgbClr val="FF7000">
                        <a:alpha val="40035"/>
                      </a:srgbClr>
                    </a:glow>
                    <a:outerShdw blurRad="38100" dist="38100" dir="2700000" algn="tl">
                      <a:srgbClr val="000000"/>
                    </a:outerShdw>
                  </a:effectLst>
                  <a:latin typeface="华文新魏" panose="02010800040101010101" charset="-122"/>
                  <a:ea typeface="华文新魏" panose="02010800040101010101" charset="-122"/>
                </a:rPr>
                <a:t>自治区</a:t>
              </a:r>
              <a:endParaRPr lang="ko-KR" altLang="en-US" sz="1600" b="1" strike="noStrike" cap="none" dirty="0">
                <a:solidFill>
                  <a:srgbClr val="FFFF00"/>
                </a:solidFill>
                <a:latin typeface="华文新魏" panose="02010800040101010101" charset="-122"/>
                <a:ea typeface="华文新魏" panose="02010800040101010101" charset="-122"/>
              </a:endParaRPr>
            </a:p>
            <a:p>
              <a:pPr marL="0" indent="0" algn="ctr" defTabSz="1069975" eaLnBrk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600" b="1" strike="noStrike" cap="none" dirty="0">
                  <a:solidFill>
                    <a:schemeClr val="bg1"/>
                  </a:solidFill>
                  <a:effectLst>
                    <a:glow rad="228600">
                      <a:srgbClr val="FF7000">
                        <a:alpha val="40035"/>
                      </a:srgbClr>
                    </a:glow>
                    <a:outerShdw blurRad="38100" dist="38100" dir="2700000" algn="tl">
                      <a:srgbClr val="000000"/>
                    </a:outerShdw>
                  </a:effectLst>
                  <a:latin typeface="华文新魏" panose="02010800040101010101" charset="-122"/>
                  <a:ea typeface="华文新魏" panose="02010800040101010101" charset="-122"/>
                </a:rPr>
                <a:t>1955年10月1日</a:t>
              </a:r>
              <a:endParaRPr lang="ko-KR" altLang="en-US" sz="1600" b="1" strike="noStrike" cap="none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</a:endParaRPr>
            </a:p>
          </p:txBody>
        </p:sp>
        <p:sp>
          <p:nvSpPr>
            <p:cNvPr id="8" name="形状 40"/>
            <p:cNvSpPr/>
            <p:nvPr/>
          </p:nvSpPr>
          <p:spPr>
            <a:xfrm>
              <a:off x="3374391" y="1696241"/>
              <a:ext cx="2449195" cy="1188563"/>
            </a:xfrm>
            <a:prstGeom prst="wedgeRoundRectCallout">
              <a:avLst>
                <a:gd name="adj1" fmla="val 19884"/>
                <a:gd name="adj2" fmla="val 148524"/>
                <a:gd name="adj3" fmla="val 16667"/>
              </a:avLst>
            </a:prstGeom>
            <a:solidFill>
              <a:schemeClr val="accent2">
                <a:lumMod val="50000"/>
              </a:schemeClr>
            </a:solidFill>
            <a:ln w="0"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vert="horz" wrap="square" lIns="91440" tIns="45720" rIns="91440" bIns="45720" anchor="t">
              <a:noAutofit/>
            </a:bodyPr>
            <a:lstStyle/>
            <a:p>
              <a:pPr marL="0" indent="0" algn="l" defTabSz="1069975" eaLnBrk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600" b="1" strike="noStrike" cap="none" dirty="0">
                  <a:solidFill>
                    <a:srgbClr val="FFFF00"/>
                  </a:solidFill>
                  <a:effectLst>
                    <a:glow rad="228600">
                      <a:srgbClr val="FF7000">
                        <a:alpha val="40035"/>
                      </a:srgbClr>
                    </a:glow>
                    <a:outerShdw blurRad="38100" dist="38100" dir="2700000" algn="tl">
                      <a:srgbClr val="000000"/>
                    </a:outerShdw>
                  </a:effectLst>
                  <a:latin typeface="华文新魏" panose="02010800040101010101" charset="-122"/>
                  <a:ea typeface="华文新魏" panose="02010800040101010101" charset="-122"/>
                </a:rPr>
                <a:t>宁夏回族自治区</a:t>
              </a:r>
              <a:r>
                <a:rPr lang="en-US" altLang="ko-KR" sz="1600" b="1" strike="noStrike" cap="none" dirty="0">
                  <a:solidFill>
                    <a:schemeClr val="bg1"/>
                  </a:solidFill>
                  <a:effectLst>
                    <a:glow rad="228600">
                      <a:srgbClr val="FF7000">
                        <a:alpha val="40035"/>
                      </a:srgbClr>
                    </a:glow>
                    <a:outerShdw blurRad="38100" dist="38100" dir="2700000" algn="tl">
                      <a:srgbClr val="000000"/>
                    </a:outerShdw>
                  </a:effectLst>
                  <a:latin typeface="华文新魏" panose="02010800040101010101" charset="-122"/>
                  <a:ea typeface="华文新魏" panose="02010800040101010101" charset="-122"/>
                </a:rPr>
                <a:t>195８年10月25日</a:t>
              </a:r>
              <a:endParaRPr lang="ko-KR" altLang="en-US" sz="1600" b="1" strike="noStrike" cap="none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</a:endParaRPr>
            </a:p>
            <a:p>
              <a:pPr marL="0" indent="0" algn="ctr" defTabSz="1069975" eaLnBrk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600" b="1" strike="noStrike" cap="none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</a:endParaRPr>
            </a:p>
          </p:txBody>
        </p:sp>
        <p:sp>
          <p:nvSpPr>
            <p:cNvPr id="9" name="形状 41"/>
            <p:cNvSpPr/>
            <p:nvPr/>
          </p:nvSpPr>
          <p:spPr>
            <a:xfrm>
              <a:off x="6027420" y="1904953"/>
              <a:ext cx="2041525" cy="1115744"/>
            </a:xfrm>
            <a:prstGeom prst="wedgeRoundRectCallout">
              <a:avLst>
                <a:gd name="adj1" fmla="val -79327"/>
                <a:gd name="adj2" fmla="val 74543"/>
                <a:gd name="adj3" fmla="val 16667"/>
              </a:avLst>
            </a:prstGeom>
            <a:solidFill>
              <a:schemeClr val="accent2">
                <a:lumMod val="50000"/>
              </a:schemeClr>
            </a:solidFill>
            <a:ln w="0"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vert="horz" wrap="square" lIns="91440" tIns="45720" rIns="91440" bIns="45720" anchor="t">
              <a:noAutofit/>
            </a:bodyPr>
            <a:lstStyle/>
            <a:p>
              <a:pPr marL="0" indent="0" algn="l" defTabSz="1069975" eaLnBrk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600" b="1" strike="noStrike" cap="none" dirty="0">
                  <a:solidFill>
                    <a:srgbClr val="FFFF00"/>
                  </a:solidFill>
                  <a:effectLst>
                    <a:glow rad="228600">
                      <a:srgbClr val="FF7000">
                        <a:alpha val="40035"/>
                      </a:srgbClr>
                    </a:glow>
                    <a:outerShdw blurRad="38100" dist="38100" dir="2700000" algn="tl">
                      <a:srgbClr val="000000"/>
                    </a:outerShdw>
                  </a:effectLst>
                  <a:latin typeface="华文新魏" panose="02010800040101010101" charset="-122"/>
                  <a:ea typeface="华文新魏" panose="02010800040101010101" charset="-122"/>
                </a:rPr>
                <a:t>内蒙古自治区</a:t>
              </a:r>
              <a:r>
                <a:rPr lang="en-US" altLang="ko-KR" sz="1600" b="1" strike="noStrike" cap="none" dirty="0">
                  <a:solidFill>
                    <a:schemeClr val="bg1"/>
                  </a:solidFill>
                  <a:effectLst>
                    <a:glow rad="228600">
                      <a:srgbClr val="FF7000">
                        <a:alpha val="40035"/>
                      </a:srgbClr>
                    </a:glow>
                    <a:outerShdw blurRad="38100" dist="38100" dir="2700000" algn="tl">
                      <a:srgbClr val="000000"/>
                    </a:outerShdw>
                  </a:effectLst>
                  <a:latin typeface="华文新魏" panose="02010800040101010101" charset="-122"/>
                  <a:ea typeface="华文新魏" panose="02010800040101010101" charset="-122"/>
                </a:rPr>
                <a:t>1947年5月1日</a:t>
              </a:r>
              <a:endParaRPr lang="ko-KR" altLang="en-US" sz="1600" b="1" strike="noStrike" cap="none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</a:endParaRPr>
            </a:p>
            <a:p>
              <a:pPr marL="0" indent="0" algn="ctr" defTabSz="1069975" eaLnBrk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600" b="1" strike="noStrike" cap="none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</a:endParaRPr>
            </a:p>
          </p:txBody>
        </p:sp>
        <p:sp>
          <p:nvSpPr>
            <p:cNvPr id="10" name="形状 46"/>
            <p:cNvSpPr/>
            <p:nvPr/>
          </p:nvSpPr>
          <p:spPr>
            <a:xfrm rot="10800000" flipV="1">
              <a:off x="1112168" y="4659137"/>
              <a:ext cx="2108201" cy="1045210"/>
            </a:xfrm>
            <a:prstGeom prst="wedgeRoundRectCallout">
              <a:avLst>
                <a:gd name="adj1" fmla="val -57014"/>
                <a:gd name="adj2" fmla="val -80630"/>
                <a:gd name="adj3" fmla="val 16667"/>
              </a:avLst>
            </a:prstGeom>
            <a:solidFill>
              <a:schemeClr val="accent2">
                <a:lumMod val="50000"/>
              </a:schemeClr>
            </a:solidFill>
            <a:ln w="0"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vert="horz" wrap="square" lIns="91440" tIns="45720" rIns="91440" bIns="45720" numCol="1" anchor="t">
              <a:noAutofit/>
            </a:bodyPr>
            <a:lstStyle/>
            <a:p>
              <a:pPr marL="0" indent="0" algn="l" defTabSz="1069975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600" b="1" strike="noStrike" cap="none" dirty="0">
                  <a:solidFill>
                    <a:srgbClr val="FFFF00"/>
                  </a:solidFill>
                  <a:effectLst>
                    <a:glow rad="228600">
                      <a:srgbClr val="FF7000">
                        <a:alpha val="40035"/>
                      </a:srgbClr>
                    </a:glow>
                    <a:outerShdw blurRad="38100" dist="38100" dir="2700000" algn="tl">
                      <a:srgbClr val="000000"/>
                    </a:outerShdw>
                  </a:effectLst>
                  <a:latin typeface="华文新魏" panose="02010800040101010101" charset="-122"/>
                  <a:ea typeface="华文新魏" panose="02010800040101010101" charset="-122"/>
                </a:rPr>
                <a:t>西藏自治区</a:t>
              </a:r>
              <a:r>
                <a:rPr lang="en-US" altLang="ko-KR" sz="1600" b="1" strike="noStrike" cap="none" dirty="0">
                  <a:solidFill>
                    <a:schemeClr val="bg1"/>
                  </a:solidFill>
                  <a:effectLst>
                    <a:glow rad="228600">
                      <a:srgbClr val="FF7000">
                        <a:alpha val="40035"/>
                      </a:srgbClr>
                    </a:glow>
                    <a:outerShdw blurRad="38100" dist="38100" dir="2700000" algn="tl">
                      <a:srgbClr val="000000"/>
                    </a:outerShdw>
                  </a:effectLst>
                  <a:latin typeface="华文新魏" panose="02010800040101010101" charset="-122"/>
                  <a:ea typeface="华文新魏" panose="02010800040101010101" charset="-122"/>
                </a:rPr>
                <a:t>1965年9月9日</a:t>
              </a:r>
              <a:endParaRPr lang="ko-KR" altLang="en-US" sz="1600" b="1" strike="noStrike" cap="none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</a:endParaRPr>
            </a:p>
            <a:p>
              <a:pPr marL="0" indent="0" algn="l" defTabSz="1069975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600" b="1" strike="noStrike" cap="none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</a:endParaRPr>
            </a:p>
            <a:p>
              <a:pPr marL="0" indent="0" algn="ctr" defTabSz="1069975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600" b="1" strike="noStrike" cap="none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</a:endParaRPr>
            </a:p>
          </p:txBody>
        </p:sp>
        <p:sp>
          <p:nvSpPr>
            <p:cNvPr id="11" name="形状 47"/>
            <p:cNvSpPr/>
            <p:nvPr/>
          </p:nvSpPr>
          <p:spPr>
            <a:xfrm>
              <a:off x="5619750" y="3700780"/>
              <a:ext cx="2333625" cy="1083945"/>
            </a:xfrm>
            <a:prstGeom prst="wedgeRoundRectCallout">
              <a:avLst>
                <a:gd name="adj1" fmla="val -56918"/>
                <a:gd name="adj2" fmla="val 121327"/>
                <a:gd name="adj3" fmla="val 16667"/>
              </a:avLst>
            </a:prstGeom>
            <a:solidFill>
              <a:schemeClr val="accent2">
                <a:lumMod val="50000"/>
              </a:schemeClr>
            </a:solidFill>
            <a:ln w="9525" cap="flat" cmpd="sng">
              <a:solidFill>
                <a:schemeClr val="tx1">
                  <a:alpha val="100000"/>
                </a:schemeClr>
              </a:solidFill>
              <a:prstDash val="solid"/>
              <a:miter lim="800000"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vert="horz" wrap="square" lIns="91440" tIns="45720" rIns="91440" bIns="45720" anchor="t">
              <a:noAutofit/>
            </a:bodyPr>
            <a:lstStyle/>
            <a:p>
              <a:pPr marL="0" indent="0" algn="l" defTabSz="1069975" eaLnBrk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600" b="1" strike="noStrike" cap="none" dirty="0">
                  <a:solidFill>
                    <a:srgbClr val="FFFF00"/>
                  </a:solidFill>
                  <a:effectLst>
                    <a:glow rad="228600">
                      <a:srgbClr val="FF7000">
                        <a:alpha val="40035"/>
                      </a:srgbClr>
                    </a:glow>
                    <a:outerShdw blurRad="38100" dist="38100" dir="2700000" algn="tl">
                      <a:srgbClr val="000000"/>
                    </a:outerShdw>
                  </a:effectLst>
                  <a:latin typeface="华文新魏" panose="02010800040101010101" charset="-122"/>
                  <a:ea typeface="华文新魏" panose="02010800040101010101" charset="-122"/>
                </a:rPr>
                <a:t>广西壮族自治区</a:t>
              </a:r>
              <a:r>
                <a:rPr lang="en-US" altLang="ko-KR" sz="1600" b="1" strike="noStrike" cap="none" dirty="0">
                  <a:solidFill>
                    <a:schemeClr val="bg1"/>
                  </a:solidFill>
                  <a:effectLst>
                    <a:glow rad="228600">
                      <a:srgbClr val="FF7000">
                        <a:alpha val="40035"/>
                      </a:srgbClr>
                    </a:glow>
                    <a:outerShdw blurRad="38100" dist="38100" dir="2700000" algn="tl">
                      <a:srgbClr val="000000"/>
                    </a:outerShdw>
                  </a:effectLst>
                  <a:latin typeface="华文新魏" panose="02010800040101010101" charset="-122"/>
                  <a:ea typeface="华文新魏" panose="02010800040101010101" charset="-122"/>
                </a:rPr>
                <a:t>1958年3月5日</a:t>
              </a:r>
              <a:endParaRPr lang="ko-KR" altLang="en-US" sz="1600" b="1" strike="noStrike" cap="none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</a:endParaRPr>
            </a:p>
          </p:txBody>
        </p:sp>
      </p:grpSp>
      <p:sp>
        <p:nvSpPr>
          <p:cNvPr id="13" name="文本框 24"/>
          <p:cNvSpPr txBox="1"/>
          <p:nvPr/>
        </p:nvSpPr>
        <p:spPr>
          <a:xfrm>
            <a:off x="2456816" y="4229170"/>
            <a:ext cx="41520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indent="0" algn="l" eaLnBrk="1" fontAlgn="auto" latinLnBrk="0" hangingPunct="1">
              <a:lnSpc>
                <a:spcPct val="100000"/>
              </a:lnSpc>
              <a:buNone/>
            </a:pPr>
            <a:r>
              <a:rPr lang="en-US" altLang="en-US" sz="2800" b="1" dirty="0" err="1">
                <a:solidFill>
                  <a:schemeClr val="tx1"/>
                </a:solidFill>
                <a:effectLst/>
                <a:uFillTx/>
                <a:latin typeface="黑体" pitchFamily="2" charset="-122"/>
                <a:ea typeface="黑体" pitchFamily="2" charset="-122"/>
                <a:cs typeface="楷体" panose="02010609060101010101" charset="-122"/>
                <a:sym typeface="+mn-ea"/>
              </a:rPr>
              <a:t>我国的一项</a:t>
            </a:r>
            <a:r>
              <a:rPr lang="en-US" altLang="en-US" sz="2800" b="1" dirty="0" err="1">
                <a:solidFill>
                  <a:srgbClr val="FF0000"/>
                </a:solidFill>
                <a:effectLst/>
                <a:uFillTx/>
                <a:latin typeface="黑体" pitchFamily="2" charset="-122"/>
                <a:ea typeface="黑体" pitchFamily="2" charset="-122"/>
                <a:cs typeface="楷体" panose="02010609060101010101" charset="-122"/>
                <a:sym typeface="+mn-ea"/>
              </a:rPr>
              <a:t>基本政治制度</a:t>
            </a:r>
            <a:endParaRPr lang="en-US" altLang="en-US" sz="2800" b="1" dirty="0">
              <a:solidFill>
                <a:srgbClr val="FF0000"/>
              </a:solidFill>
              <a:effectLst/>
              <a:uFillTx/>
              <a:latin typeface="黑体" pitchFamily="2" charset="-122"/>
              <a:ea typeface="黑体" pitchFamily="2" charset="-122"/>
              <a:cs typeface="楷体" panose="02010609060101010101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2496845" y="0"/>
            <a:ext cx="162159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76" algn="ctr" defTabSz="380644" eaLnBrk="0"/>
            <a:r>
              <a:rPr lang="zh-CN" altLang="en-US" sz="2800" b="1" dirty="0">
                <a:solidFill>
                  <a:srgbClr val="0000CC"/>
                </a:solidFill>
                <a:latin typeface="微软雅黑" pitchFamily="34" charset="-122"/>
                <a:ea typeface="微软雅黑" pitchFamily="34" charset="-122"/>
              </a:rPr>
              <a:t>民族团结</a:t>
            </a:r>
            <a:endParaRPr lang="ko-KR" altLang="en-US" sz="2800" b="1" dirty="0">
              <a:solidFill>
                <a:srgbClr val="0000CC"/>
              </a:solidFill>
              <a:latin typeface="微软雅黑" pitchFamily="34" charset="-122"/>
              <a:ea typeface="宋体" panose="02010600030101010101" pitchFamily="2" charset="-122"/>
            </a:endParaRPr>
          </a:p>
        </p:txBody>
      </p:sp>
    </p:spTree>
    <p:custDataLst>
      <p:tags r:id="rId1"/>
    </p:custDataLst>
  </p:cSld>
  <p:clrMapOvr>
    <a:masterClrMapping/>
  </p:clrMapOvr>
  <p:transition spd="med" advTm="4898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直接箭头连接符 23"/>
          <p:cNvCxnSpPr/>
          <p:nvPr/>
        </p:nvCxnSpPr>
        <p:spPr>
          <a:xfrm>
            <a:off x="296545" y="1956435"/>
            <a:ext cx="8692515" cy="762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/>
        </p:nvCxnSpPr>
        <p:spPr>
          <a:xfrm>
            <a:off x="481965" y="1757680"/>
            <a:ext cx="0" cy="17970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>
            <a:off x="1356360" y="1757680"/>
            <a:ext cx="0" cy="17970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>
            <a:off x="3571240" y="1757680"/>
            <a:ext cx="0" cy="17970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>
            <a:off x="4647565" y="1757680"/>
            <a:ext cx="0" cy="17970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106680" y="2067560"/>
            <a:ext cx="85661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唐太宗</a:t>
            </a:r>
          </a:p>
        </p:txBody>
      </p:sp>
      <p:cxnSp>
        <p:nvCxnSpPr>
          <p:cNvPr id="30" name="直接连接符 29"/>
          <p:cNvCxnSpPr/>
          <p:nvPr/>
        </p:nvCxnSpPr>
        <p:spPr>
          <a:xfrm>
            <a:off x="2310130" y="1757680"/>
            <a:ext cx="0" cy="17970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本框 31"/>
          <p:cNvSpPr txBox="1"/>
          <p:nvPr/>
        </p:nvSpPr>
        <p:spPr>
          <a:xfrm>
            <a:off x="910590" y="2067560"/>
            <a:ext cx="8382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元朝</a:t>
            </a:r>
          </a:p>
        </p:txBody>
      </p:sp>
      <p:sp>
        <p:nvSpPr>
          <p:cNvPr id="33" name="文本框 32"/>
          <p:cNvSpPr txBox="1"/>
          <p:nvPr/>
        </p:nvSpPr>
        <p:spPr>
          <a:xfrm>
            <a:off x="1854200" y="2067560"/>
            <a:ext cx="91186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顺治</a:t>
            </a:r>
          </a:p>
        </p:txBody>
      </p:sp>
      <p:sp>
        <p:nvSpPr>
          <p:cNvPr id="34" name="文本框 33"/>
          <p:cNvSpPr txBox="1"/>
          <p:nvPr/>
        </p:nvSpPr>
        <p:spPr>
          <a:xfrm>
            <a:off x="3154045" y="2067560"/>
            <a:ext cx="83439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康熙</a:t>
            </a:r>
          </a:p>
        </p:txBody>
      </p:sp>
      <p:sp>
        <p:nvSpPr>
          <p:cNvPr id="35" name="文本框 34"/>
          <p:cNvSpPr txBox="1"/>
          <p:nvPr/>
        </p:nvSpPr>
        <p:spPr>
          <a:xfrm>
            <a:off x="4300855" y="2067560"/>
            <a:ext cx="78041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雍正</a:t>
            </a:r>
          </a:p>
        </p:txBody>
      </p:sp>
      <p:sp>
        <p:nvSpPr>
          <p:cNvPr id="36" name="文本框 35"/>
          <p:cNvSpPr txBox="1"/>
          <p:nvPr/>
        </p:nvSpPr>
        <p:spPr>
          <a:xfrm>
            <a:off x="5808345" y="2067560"/>
            <a:ext cx="76771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乾隆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8270875" y="2067560"/>
            <a:ext cx="63436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1965</a:t>
            </a:r>
            <a:endParaRPr lang="zh-CN" altLang="en-US" sz="1600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cxnSp>
        <p:nvCxnSpPr>
          <p:cNvPr id="38" name="直接连接符 37"/>
          <p:cNvCxnSpPr/>
          <p:nvPr/>
        </p:nvCxnSpPr>
        <p:spPr>
          <a:xfrm>
            <a:off x="6191885" y="1758950"/>
            <a:ext cx="0" cy="17970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/>
          <p:nvPr/>
        </p:nvCxnSpPr>
        <p:spPr>
          <a:xfrm>
            <a:off x="8561070" y="1781175"/>
            <a:ext cx="0" cy="17970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文本框 39"/>
          <p:cNvSpPr txBox="1"/>
          <p:nvPr/>
        </p:nvSpPr>
        <p:spPr>
          <a:xfrm>
            <a:off x="78740" y="1174115"/>
            <a:ext cx="826135" cy="583565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文成公主入藏</a:t>
            </a:r>
          </a:p>
        </p:txBody>
      </p:sp>
      <p:sp>
        <p:nvSpPr>
          <p:cNvPr id="41" name="文本框 40"/>
          <p:cNvSpPr txBox="1"/>
          <p:nvPr/>
        </p:nvSpPr>
        <p:spPr>
          <a:xfrm>
            <a:off x="1050925" y="1169670"/>
            <a:ext cx="611505" cy="583565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宣政院</a:t>
            </a:r>
          </a:p>
        </p:txBody>
      </p:sp>
      <p:sp>
        <p:nvSpPr>
          <p:cNvPr id="42" name="文本框 41"/>
          <p:cNvSpPr txBox="1"/>
          <p:nvPr/>
        </p:nvSpPr>
        <p:spPr>
          <a:xfrm>
            <a:off x="1792605" y="1169670"/>
            <a:ext cx="1029970" cy="583565"/>
          </a:xfrm>
          <a:prstGeom prst="rect">
            <a:avLst/>
          </a:prstGeom>
          <a:noFill/>
          <a:ln w="15875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册封</a:t>
            </a:r>
            <a:r>
              <a:rPr lang="en-US" altLang="zh-CN" sz="1600" dirty="0">
                <a:latin typeface="黑体" panose="02010609060101010101" pitchFamily="49" charset="-122"/>
                <a:ea typeface="黑体" panose="02010609060101010101" pitchFamily="49" charset="-122"/>
              </a:rPr>
              <a:t>“</a:t>
            </a:r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达赖喇嘛</a:t>
            </a:r>
            <a:r>
              <a:rPr lang="en-US" altLang="zh-CN" sz="1600" dirty="0">
                <a:latin typeface="黑体" panose="02010609060101010101" pitchFamily="49" charset="-122"/>
                <a:ea typeface="黑体" panose="02010609060101010101" pitchFamily="49" charset="-122"/>
              </a:rPr>
              <a:t>”</a:t>
            </a:r>
          </a:p>
        </p:txBody>
      </p:sp>
      <p:sp>
        <p:nvSpPr>
          <p:cNvPr id="43" name="文本框 42"/>
          <p:cNvSpPr txBox="1"/>
          <p:nvPr/>
        </p:nvSpPr>
        <p:spPr>
          <a:xfrm>
            <a:off x="2958465" y="1169670"/>
            <a:ext cx="1226185" cy="583565"/>
          </a:xfrm>
          <a:prstGeom prst="rect">
            <a:avLst/>
          </a:prstGeom>
          <a:noFill/>
          <a:ln w="15875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册封</a:t>
            </a:r>
            <a:r>
              <a:rPr lang="en-US" altLang="zh-CN" sz="1600" dirty="0">
                <a:latin typeface="黑体" panose="02010609060101010101" pitchFamily="49" charset="-122"/>
                <a:ea typeface="黑体" panose="02010609060101010101" pitchFamily="49" charset="-122"/>
              </a:rPr>
              <a:t>“</a:t>
            </a:r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班禅额尔德尼</a:t>
            </a:r>
            <a:r>
              <a:rPr lang="en-US" altLang="zh-CN" sz="1600" dirty="0">
                <a:latin typeface="黑体" panose="02010609060101010101" pitchFamily="49" charset="-122"/>
                <a:ea typeface="黑体" panose="02010609060101010101" pitchFamily="49" charset="-122"/>
              </a:rPr>
              <a:t>”</a:t>
            </a:r>
          </a:p>
        </p:txBody>
      </p:sp>
      <p:sp>
        <p:nvSpPr>
          <p:cNvPr id="44" name="文本框 43"/>
          <p:cNvSpPr txBox="1"/>
          <p:nvPr/>
        </p:nvSpPr>
        <p:spPr>
          <a:xfrm>
            <a:off x="5139690" y="923290"/>
            <a:ext cx="2021205" cy="829945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《钦定藏内善后章程》</a:t>
            </a:r>
          </a:p>
          <a:p>
            <a:pPr algn="ctr"/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金瓶掣签制度</a:t>
            </a:r>
          </a:p>
          <a:p>
            <a:pPr algn="ctr"/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噶厦政府</a:t>
            </a:r>
          </a:p>
        </p:txBody>
      </p:sp>
      <p:sp>
        <p:nvSpPr>
          <p:cNvPr id="45" name="文本框 44"/>
          <p:cNvSpPr txBox="1"/>
          <p:nvPr/>
        </p:nvSpPr>
        <p:spPr>
          <a:xfrm>
            <a:off x="4286885" y="1169670"/>
            <a:ext cx="720725" cy="583565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驻藏大臣</a:t>
            </a:r>
            <a:endParaRPr lang="zh-CN" altLang="en-US" sz="16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8169275" y="1190625"/>
            <a:ext cx="837565" cy="583565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西藏自治区</a:t>
            </a:r>
            <a:endParaRPr lang="zh-CN" altLang="en-US" sz="16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 rot="20820000">
            <a:off x="356235" y="639445"/>
            <a:ext cx="775970" cy="367030"/>
          </a:xfrm>
          <a:prstGeom prst="rect">
            <a:avLst/>
          </a:prstGeom>
          <a:solidFill>
            <a:srgbClr val="C00000"/>
          </a:solidFill>
          <a:ln w="12700" cap="flat">
            <a:noFill/>
            <a:miter lim="400000"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45719" tIns="45719" rIns="45719" bIns="45719" numCol="1" spcCol="38100" rtlCol="0" anchor="t" forceAA="0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8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对西藏</a:t>
            </a:r>
            <a:endParaRPr kumimoji="0" lang="zh-CN" altLang="en-US" sz="1800" b="0" i="0" u="none" strike="noStrike" cap="none" spc="0" normalizeH="0" baseline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uFillTx/>
              <a:latin typeface="黑体" panose="02010609060101010101" pitchFamily="49" charset="-122"/>
              <a:ea typeface="黑体" panose="02010609060101010101" pitchFamily="49" charset="-122"/>
              <a:cs typeface="Arial" panose="020B0604020202020204"/>
              <a:sym typeface="+mn-ea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-151130" y="7620"/>
            <a:ext cx="7731125" cy="490220"/>
            <a:chOff x="-238" y="60"/>
            <a:chExt cx="12175" cy="772"/>
          </a:xfrm>
        </p:grpSpPr>
        <p:grpSp>
          <p:nvGrpSpPr>
            <p:cNvPr id="6" name="组合 5"/>
            <p:cNvGrpSpPr/>
            <p:nvPr/>
          </p:nvGrpSpPr>
          <p:grpSpPr>
            <a:xfrm>
              <a:off x="-238" y="60"/>
              <a:ext cx="12175" cy="772"/>
              <a:chOff x="-238" y="60"/>
              <a:chExt cx="12175" cy="772"/>
            </a:xfrm>
          </p:grpSpPr>
          <p:pic>
            <p:nvPicPr>
              <p:cNvPr id="8" name="Picture 2"/>
              <p:cNvPicPr>
                <a:picLocks noChangeAspect="1" noChangeArrowheads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 bwMode="auto">
              <a:xfrm>
                <a:off x="-238" y="60"/>
                <a:ext cx="1160" cy="772"/>
              </a:xfrm>
              <a:prstGeom prst="rect">
                <a:avLst/>
              </a:prstGeom>
              <a:noFill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" name="平行四边形 9"/>
              <p:cNvSpPr/>
              <p:nvPr/>
            </p:nvSpPr>
            <p:spPr>
              <a:xfrm flipH="1">
                <a:off x="717" y="131"/>
                <a:ext cx="11220" cy="631"/>
              </a:xfrm>
              <a:prstGeom prst="parallelogram">
                <a:avLst>
                  <a:gd name="adj" fmla="val 53782"/>
                </a:avLst>
              </a:prstGeom>
              <a:noFill/>
              <a:ln w="190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l" defTabSz="914400">
                  <a:defRPr/>
                </a:pPr>
                <a:endParaRPr lang="zh-CN" altLang="en-US" sz="2400" b="1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</a:endParaRPr>
              </a:p>
            </p:txBody>
          </p:sp>
        </p:grpSp>
        <p:sp>
          <p:nvSpPr>
            <p:cNvPr id="11" name="文本框 10"/>
            <p:cNvSpPr txBox="1"/>
            <p:nvPr/>
          </p:nvSpPr>
          <p:spPr>
            <a:xfrm>
              <a:off x="922" y="83"/>
              <a:ext cx="10567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 defTabSz="914400">
                <a:defRPr/>
              </a:pPr>
              <a:r>
                <a:rPr lang="zh-CN" sz="2400" b="1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+mn-ea"/>
                </a:rPr>
                <a:t>考点</a:t>
              </a:r>
              <a:r>
                <a:rPr lang="zh-CN" altLang="en-US" sz="2400" b="1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+mn-ea"/>
                </a:rPr>
                <a:t>延伸</a:t>
              </a:r>
              <a:r>
                <a:rPr lang="en-US" altLang="zh-CN" sz="2400" b="1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+mn-ea"/>
                </a:rPr>
                <a:t>-</a:t>
              </a:r>
              <a:r>
                <a:rPr lang="zh-CN" altLang="en-US" sz="2400" b="1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+mn-ea"/>
                </a:rPr>
                <a:t>历代中央政府对西藏、新疆的管辖</a:t>
              </a:r>
            </a:p>
          </p:txBody>
        </p:sp>
      </p:grpSp>
      <p:sp>
        <p:nvSpPr>
          <p:cNvPr id="56" name="文本框 55"/>
          <p:cNvSpPr txBox="1"/>
          <p:nvPr/>
        </p:nvSpPr>
        <p:spPr>
          <a:xfrm>
            <a:off x="55880" y="3216275"/>
            <a:ext cx="689610" cy="583565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西域都护</a:t>
            </a:r>
          </a:p>
        </p:txBody>
      </p:sp>
      <p:sp>
        <p:nvSpPr>
          <p:cNvPr id="57" name="文本框 56"/>
          <p:cNvSpPr txBox="1"/>
          <p:nvPr/>
        </p:nvSpPr>
        <p:spPr>
          <a:xfrm>
            <a:off x="828040" y="3001645"/>
            <a:ext cx="1019175" cy="829945"/>
          </a:xfrm>
          <a:prstGeom prst="rect">
            <a:avLst/>
          </a:prstGeom>
          <a:noFill/>
          <a:ln w="15875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安西都护府；北庭都护府</a:t>
            </a:r>
          </a:p>
        </p:txBody>
      </p:sp>
      <p:sp>
        <p:nvSpPr>
          <p:cNvPr id="107" name="文本框 106"/>
          <p:cNvSpPr txBox="1"/>
          <p:nvPr/>
        </p:nvSpPr>
        <p:spPr>
          <a:xfrm>
            <a:off x="4055251" y="3207879"/>
            <a:ext cx="1943735" cy="584775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平定大小和卓叛乱</a:t>
            </a:r>
          </a:p>
          <a:p>
            <a:pPr algn="ctr"/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设伊犁将军</a:t>
            </a:r>
          </a:p>
        </p:txBody>
      </p:sp>
      <p:sp>
        <p:nvSpPr>
          <p:cNvPr id="60" name="文本框 59"/>
          <p:cNvSpPr txBox="1"/>
          <p:nvPr/>
        </p:nvSpPr>
        <p:spPr>
          <a:xfrm>
            <a:off x="3012440" y="3217545"/>
            <a:ext cx="996315" cy="583565"/>
          </a:xfrm>
          <a:prstGeom prst="rect">
            <a:avLst/>
          </a:prstGeom>
          <a:noFill/>
          <a:ln w="15875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平定准葛尔叛乱</a:t>
            </a:r>
            <a:endParaRPr lang="zh-CN" altLang="en-US" sz="16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6063615" y="3248025"/>
            <a:ext cx="1049655" cy="583565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左宗棠收复新疆</a:t>
            </a:r>
            <a:endParaRPr lang="zh-CN" altLang="en-US" sz="16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 rot="20520000">
            <a:off x="149225" y="2623185"/>
            <a:ext cx="775970" cy="367030"/>
          </a:xfrm>
          <a:prstGeom prst="rect">
            <a:avLst/>
          </a:prstGeom>
          <a:solidFill>
            <a:srgbClr val="C00000"/>
          </a:solidFill>
          <a:ln w="12700" cap="flat">
            <a:noFill/>
            <a:miter lim="400000"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45719" tIns="45719" rIns="45719" bIns="45719" numCol="1" spcCol="38100" rtlCol="0" anchor="t" forceAA="0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8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对新疆</a:t>
            </a:r>
            <a:endParaRPr kumimoji="0" lang="zh-CN" altLang="en-US" sz="1800" b="0" i="0" u="none" strike="noStrike" cap="none" spc="0" normalizeH="0" baseline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uFillTx/>
              <a:latin typeface="黑体" panose="02010609060101010101" pitchFamily="49" charset="-122"/>
              <a:ea typeface="黑体" panose="02010609060101010101" pitchFamily="49" charset="-122"/>
              <a:cs typeface="Arial" panose="020B0604020202020204"/>
              <a:sym typeface="+mn-ea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1340361" y="4509464"/>
            <a:ext cx="6378669" cy="400110"/>
          </a:xfrm>
          <a:prstGeom prst="rect">
            <a:avLst/>
          </a:prstGeom>
          <a:solidFill>
            <a:schemeClr val="bg1"/>
          </a:solidFill>
          <a:effectLst>
            <a:softEdge rad="127000"/>
          </a:effectLst>
        </p:spPr>
        <p:txBody>
          <a:bodyPr wrap="none" rtlCol="0">
            <a:spAutoFit/>
          </a:bodyPr>
          <a:lstStyle/>
          <a:p>
            <a:pPr algn="l" eaLnBrk="1" fontAlgn="auto" latinLnBrk="0" hangingPunct="1">
              <a:lnSpc>
                <a:spcPct val="100000"/>
              </a:lnSpc>
            </a:pPr>
            <a:r>
              <a:rPr lang="zh-CN" sz="2000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西藏、新疆自古以来就是中国领土不可分割的一部分</a:t>
            </a:r>
            <a:r>
              <a: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。</a:t>
            </a:r>
          </a:p>
        </p:txBody>
      </p:sp>
      <p:sp>
        <p:nvSpPr>
          <p:cNvPr id="67" name="文本框 66"/>
          <p:cNvSpPr txBox="1"/>
          <p:nvPr/>
        </p:nvSpPr>
        <p:spPr>
          <a:xfrm>
            <a:off x="7163435" y="3258185"/>
            <a:ext cx="880745" cy="583565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新疆行省建立</a:t>
            </a:r>
            <a:endParaRPr lang="zh-CN" altLang="en-US" sz="16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grpSp>
        <p:nvGrpSpPr>
          <p:cNvPr id="74" name="组合 73"/>
          <p:cNvGrpSpPr/>
          <p:nvPr/>
        </p:nvGrpSpPr>
        <p:grpSpPr>
          <a:xfrm>
            <a:off x="-19050" y="3830320"/>
            <a:ext cx="9027160" cy="647065"/>
            <a:chOff x="-30" y="6032"/>
            <a:chExt cx="14216" cy="1019"/>
          </a:xfrm>
        </p:grpSpPr>
        <p:cxnSp>
          <p:nvCxnSpPr>
            <p:cNvPr id="12" name="直接箭头连接符 11"/>
            <p:cNvCxnSpPr/>
            <p:nvPr/>
          </p:nvCxnSpPr>
          <p:spPr>
            <a:xfrm flipV="1">
              <a:off x="102" y="6345"/>
              <a:ext cx="14084" cy="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>
              <a:off x="561" y="6032"/>
              <a:ext cx="0" cy="28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>
              <a:off x="2106" y="6032"/>
              <a:ext cx="0" cy="28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>
              <a:off x="5459" y="6032"/>
              <a:ext cx="0" cy="28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文本框 21"/>
            <p:cNvSpPr txBox="1"/>
            <p:nvPr/>
          </p:nvSpPr>
          <p:spPr>
            <a:xfrm>
              <a:off x="-30" y="6520"/>
              <a:ext cx="1349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sz="1600" dirty="0"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</a:rPr>
                <a:t>西汉</a:t>
              </a:r>
            </a:p>
          </p:txBody>
        </p:sp>
        <p:cxnSp>
          <p:nvCxnSpPr>
            <p:cNvPr id="48" name="直接连接符 47"/>
            <p:cNvCxnSpPr/>
            <p:nvPr/>
          </p:nvCxnSpPr>
          <p:spPr>
            <a:xfrm>
              <a:off x="11972" y="6074"/>
              <a:ext cx="0" cy="28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文本框 48"/>
            <p:cNvSpPr txBox="1"/>
            <p:nvPr/>
          </p:nvSpPr>
          <p:spPr>
            <a:xfrm>
              <a:off x="1416" y="6520"/>
              <a:ext cx="1320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sz="1600" dirty="0"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</a:rPr>
                <a:t>唐朝</a:t>
              </a:r>
            </a:p>
          </p:txBody>
        </p:sp>
        <p:sp>
          <p:nvSpPr>
            <p:cNvPr id="52" name="文本框 51"/>
            <p:cNvSpPr txBox="1"/>
            <p:nvPr/>
          </p:nvSpPr>
          <p:spPr>
            <a:xfrm>
              <a:off x="3269" y="6520"/>
              <a:ext cx="1314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sz="1600" dirty="0"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</a:rPr>
                <a:t>元朝</a:t>
              </a:r>
            </a:p>
          </p:txBody>
        </p:sp>
        <p:sp>
          <p:nvSpPr>
            <p:cNvPr id="53" name="文本框 52"/>
            <p:cNvSpPr txBox="1"/>
            <p:nvPr/>
          </p:nvSpPr>
          <p:spPr>
            <a:xfrm>
              <a:off x="4913" y="6520"/>
              <a:ext cx="1229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sz="1600" dirty="0"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</a:rPr>
                <a:t>康熙</a:t>
              </a: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7463" y="6520"/>
              <a:ext cx="1209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sz="1600" dirty="0"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</a:rPr>
                <a:t>乾隆</a:t>
              </a:r>
            </a:p>
          </p:txBody>
        </p:sp>
        <p:sp>
          <p:nvSpPr>
            <p:cNvPr id="101" name="文本框 100"/>
            <p:cNvSpPr txBox="1"/>
            <p:nvPr/>
          </p:nvSpPr>
          <p:spPr>
            <a:xfrm>
              <a:off x="9325" y="6520"/>
              <a:ext cx="2264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</a:rPr>
                <a:t>1876—1878</a:t>
              </a:r>
            </a:p>
          </p:txBody>
        </p:sp>
        <p:cxnSp>
          <p:nvCxnSpPr>
            <p:cNvPr id="54" name="直接连接符 53"/>
            <p:cNvCxnSpPr/>
            <p:nvPr/>
          </p:nvCxnSpPr>
          <p:spPr>
            <a:xfrm>
              <a:off x="7864" y="6034"/>
              <a:ext cx="0" cy="28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/>
            <p:cNvCxnSpPr/>
            <p:nvPr/>
          </p:nvCxnSpPr>
          <p:spPr>
            <a:xfrm>
              <a:off x="10365" y="6069"/>
              <a:ext cx="0" cy="28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文本框 64"/>
            <p:cNvSpPr txBox="1"/>
            <p:nvPr/>
          </p:nvSpPr>
          <p:spPr>
            <a:xfrm>
              <a:off x="13052" y="6520"/>
              <a:ext cx="928" cy="5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600" dirty="0"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  <a:sym typeface="+mn-ea"/>
                </a:rPr>
                <a:t>1955</a:t>
              </a:r>
              <a:endParaRPr lang="en-US" altLang="en-US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11656" y="6520"/>
              <a:ext cx="928" cy="5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  <a:sym typeface="+mn-ea"/>
                </a:rPr>
                <a:t>1884</a:t>
              </a:r>
              <a:endParaRPr lang="en-US" altLang="en-US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endParaRPr>
            </a:p>
          </p:txBody>
        </p:sp>
        <p:cxnSp>
          <p:nvCxnSpPr>
            <p:cNvPr id="68" name="直接连接符 67"/>
            <p:cNvCxnSpPr/>
            <p:nvPr/>
          </p:nvCxnSpPr>
          <p:spPr>
            <a:xfrm>
              <a:off x="13516" y="6070"/>
              <a:ext cx="0" cy="28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9" name="文本框 68"/>
          <p:cNvSpPr txBox="1"/>
          <p:nvPr/>
        </p:nvSpPr>
        <p:spPr>
          <a:xfrm>
            <a:off x="8097520" y="3023870"/>
            <a:ext cx="880745" cy="829945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新疆维吾尔自治区</a:t>
            </a:r>
          </a:p>
        </p:txBody>
      </p:sp>
      <p:sp>
        <p:nvSpPr>
          <p:cNvPr id="71" name="文本框 70"/>
          <p:cNvSpPr txBox="1"/>
          <p:nvPr/>
        </p:nvSpPr>
        <p:spPr>
          <a:xfrm>
            <a:off x="7170420" y="2067560"/>
            <a:ext cx="105219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1951</a:t>
            </a:r>
            <a:endParaRPr lang="zh-CN" altLang="en-US" sz="1600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cxnSp>
        <p:nvCxnSpPr>
          <p:cNvPr id="72" name="直接连接符 71"/>
          <p:cNvCxnSpPr/>
          <p:nvPr/>
        </p:nvCxnSpPr>
        <p:spPr>
          <a:xfrm>
            <a:off x="7653655" y="1781175"/>
            <a:ext cx="0" cy="17970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文本框 72"/>
          <p:cNvSpPr txBox="1"/>
          <p:nvPr/>
        </p:nvSpPr>
        <p:spPr>
          <a:xfrm>
            <a:off x="7235190" y="1190625"/>
            <a:ext cx="837565" cy="583565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西藏和平解放</a:t>
            </a:r>
            <a:endParaRPr lang="zh-CN" altLang="en-US" sz="16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custDataLst>
      <p:tags r:id="rId1"/>
    </p:custDataLst>
  </p:cSld>
  <p:clrMapOvr>
    <a:masterClrMapping/>
  </p:clrMapOvr>
  <p:transition spd="med" advTm="15990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bldLvl="0" animBg="1"/>
      <p:bldP spid="41" grpId="0" bldLvl="0" animBg="1"/>
      <p:bldP spid="42" grpId="0" bldLvl="0" animBg="1"/>
      <p:bldP spid="43" grpId="0" bldLvl="0" animBg="1"/>
      <p:bldP spid="44" grpId="0" bldLvl="0" animBg="1"/>
      <p:bldP spid="45" grpId="0" bldLvl="0" animBg="1"/>
      <p:bldP spid="46" grpId="0" bldLvl="0" animBg="1"/>
      <p:bldP spid="47" grpId="0" bldLvl="0" animBg="1"/>
      <p:bldP spid="56" grpId="0" bldLvl="0" animBg="1"/>
      <p:bldP spid="57" grpId="0" bldLvl="0" animBg="1"/>
      <p:bldP spid="107" grpId="0" bldLvl="0" animBg="1"/>
      <p:bldP spid="60" grpId="0" bldLvl="0" animBg="1"/>
      <p:bldP spid="61" grpId="0" bldLvl="0" animBg="1"/>
      <p:bldP spid="62" grpId="0" bldLvl="0" animBg="1"/>
      <p:bldP spid="63" grpId="0" bldLvl="0" animBg="1"/>
      <p:bldP spid="67" grpId="0" bldLvl="0" animBg="1"/>
      <p:bldP spid="69" grpId="0" bldLvl="0" animBg="1"/>
      <p:bldP spid="73" grpId="0" bldLvl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-151130" y="38100"/>
            <a:ext cx="6647180" cy="490220"/>
            <a:chOff x="-238" y="60"/>
            <a:chExt cx="10468" cy="772"/>
          </a:xfrm>
        </p:grpSpPr>
        <p:grpSp>
          <p:nvGrpSpPr>
            <p:cNvPr id="6" name="组合 5"/>
            <p:cNvGrpSpPr/>
            <p:nvPr/>
          </p:nvGrpSpPr>
          <p:grpSpPr>
            <a:xfrm>
              <a:off x="-238" y="60"/>
              <a:ext cx="10467" cy="772"/>
              <a:chOff x="-238" y="60"/>
              <a:chExt cx="10467" cy="772"/>
            </a:xfrm>
          </p:grpSpPr>
          <p:pic>
            <p:nvPicPr>
              <p:cNvPr id="7" name="Picture 2"/>
              <p:cNvPicPr>
                <a:picLocks noChangeAspect="1" noChangeArrowheads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 bwMode="auto">
              <a:xfrm>
                <a:off x="-238" y="60"/>
                <a:ext cx="1160" cy="772"/>
              </a:xfrm>
              <a:prstGeom prst="rect">
                <a:avLst/>
              </a:prstGeom>
              <a:noFill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4" name="平行四边形 13"/>
              <p:cNvSpPr/>
              <p:nvPr/>
            </p:nvSpPr>
            <p:spPr>
              <a:xfrm flipH="1">
                <a:off x="717" y="131"/>
                <a:ext cx="9512" cy="631"/>
              </a:xfrm>
              <a:prstGeom prst="parallelogram">
                <a:avLst>
                  <a:gd name="adj" fmla="val 53782"/>
                </a:avLst>
              </a:prstGeom>
              <a:noFill/>
              <a:ln w="190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l" defTabSz="914400">
                  <a:defRPr/>
                </a:pPr>
                <a:endParaRPr lang="zh-CN" altLang="en-US" sz="2400" b="1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</a:endParaRPr>
              </a:p>
            </p:txBody>
          </p:sp>
        </p:grpSp>
        <p:sp>
          <p:nvSpPr>
            <p:cNvPr id="8" name="文本框 7"/>
            <p:cNvSpPr txBox="1"/>
            <p:nvPr/>
          </p:nvSpPr>
          <p:spPr>
            <a:xfrm>
              <a:off x="922" y="107"/>
              <a:ext cx="9308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 defTabSz="914400">
                <a:defRPr/>
              </a:pPr>
              <a:r>
                <a:rPr lang="zh-CN" sz="2400" b="1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+mn-ea"/>
                </a:rPr>
                <a:t>考点</a:t>
              </a:r>
              <a:r>
                <a:rPr lang="zh-CN" altLang="en-US" sz="2400" b="1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+mn-ea"/>
                </a:rPr>
                <a:t>延伸</a:t>
              </a:r>
              <a:r>
                <a:rPr lang="en-US" altLang="zh-CN" sz="2400" b="1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+mn-ea"/>
                </a:rPr>
                <a:t>-</a:t>
              </a:r>
              <a:r>
                <a:rPr lang="zh-CN" altLang="en-US" sz="2400" b="1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+mn-ea"/>
                </a:rPr>
                <a:t>促进西藏发展的相关措施</a:t>
              </a:r>
            </a:p>
          </p:txBody>
        </p:sp>
      </p:grpSp>
      <p:graphicFrame>
        <p:nvGraphicFramePr>
          <p:cNvPr id="4" name="表格 3"/>
          <p:cNvGraphicFramePr/>
          <p:nvPr>
            <p:custDataLst>
              <p:tags r:id="rId2"/>
            </p:custDataLst>
          </p:nvPr>
        </p:nvGraphicFramePr>
        <p:xfrm>
          <a:off x="0" y="802640"/>
          <a:ext cx="8839200" cy="40798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139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805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4462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17195">
                <a:tc>
                  <a:txBody>
                    <a:bodyPr/>
                    <a:lstStyle/>
                    <a:p>
                      <a:pPr indent="0" algn="ctr" eaLnBrk="1" fontAlgn="auto" latinLnBrk="0" hangingPunct="1">
                        <a:lnSpc>
                          <a:spcPct val="100000"/>
                        </a:lnSpc>
                        <a:buNone/>
                      </a:pPr>
                      <a:r>
                        <a:rPr lang="zh-CN" altLang="en-US" sz="2000" b="1" dirty="0">
                          <a:solidFill>
                            <a:schemeClr val="bg1"/>
                          </a:solidFill>
                          <a:latin typeface="黑体" pitchFamily="2" charset="-122"/>
                          <a:ea typeface="黑体" pitchFamily="2" charset="-122"/>
                          <a:cs typeface="Times New Roman" panose="02020603050405020304" charset="0"/>
                        </a:rPr>
                        <a:t>时期</a:t>
                      </a: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95959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 eaLnBrk="1" fontAlgn="auto" latinLnBrk="0" hangingPunct="1">
                        <a:lnSpc>
                          <a:spcPct val="100000"/>
                        </a:lnSpc>
                        <a:buNone/>
                      </a:pPr>
                      <a:r>
                        <a:rPr lang="zh-CN" altLang="en-US" sz="2000" b="1" dirty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  <a:cs typeface="Times New Roman" panose="02020603050405020304" charset="0"/>
                        </a:rPr>
                        <a:t>措施</a:t>
                      </a: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D1D3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 eaLnBrk="1" fontAlgn="auto" latinLnBrk="0" hangingPunct="1">
                        <a:lnSpc>
                          <a:spcPct val="100000"/>
                        </a:lnSpc>
                        <a:buNone/>
                      </a:pPr>
                      <a:r>
                        <a:rPr lang="zh-CN" altLang="en-US" sz="2000" b="1" dirty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  <a:cs typeface="Times New Roman" panose="02020603050405020304" charset="0"/>
                        </a:rPr>
                        <a:t>影响</a:t>
                      </a: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CDC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5455">
                <a:tc>
                  <a:txBody>
                    <a:bodyPr/>
                    <a:lstStyle/>
                    <a:p>
                      <a:pPr indent="0" algn="l" eaLnBrk="1" fontAlgn="auto" latinLnBrk="0" hangingPunct="1">
                        <a:lnSpc>
                          <a:spcPct val="100000"/>
                        </a:lnSpc>
                        <a:buNone/>
                      </a:pPr>
                      <a:r>
                        <a:rPr lang="en-US" altLang="en-US" sz="1800" b="1" dirty="0">
                          <a:solidFill>
                            <a:srgbClr val="404040"/>
                          </a:solidFill>
                          <a:latin typeface="黑体" pitchFamily="2" charset="-122"/>
                          <a:ea typeface="黑体" pitchFamily="2" charset="-122"/>
                          <a:cs typeface="Times New Roman" panose="02020603050405020304" charset="0"/>
                        </a:rPr>
                        <a:t>1951</a:t>
                      </a:r>
                      <a:r>
                        <a:rPr lang="zh-CN" altLang="en-US" sz="1800" b="1" dirty="0">
                          <a:solidFill>
                            <a:srgbClr val="404040"/>
                          </a:solidFill>
                          <a:latin typeface="黑体" pitchFamily="2" charset="-122"/>
                          <a:ea typeface="黑体" pitchFamily="2" charset="-122"/>
                          <a:cs typeface="Times New Roman" panose="02020603050405020304" charset="0"/>
                        </a:rPr>
                        <a:t>年</a:t>
                      </a:r>
                    </a:p>
                  </a:txBody>
                  <a:tcPr marL="68580" marR="68580" marT="0" marB="0" anchor="ctr">
                    <a:lnL>
                      <a:noFill/>
                    </a:lnL>
                    <a:lnR w="12700">
                      <a:solidFill>
                        <a:srgbClr val="D9D9D9"/>
                      </a:solidFill>
                      <a:prstDash val="solid"/>
                    </a:lnR>
                    <a:lnT>
                      <a:noFill/>
                    </a:lnT>
                    <a:lnB w="6350">
                      <a:solidFill>
                        <a:srgbClr val="D9D9D9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>
                        <a:alpha val="5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algn="l" eaLnBrk="1" fontAlgn="auto" latinLnBrk="0" hangingPunct="1">
                        <a:lnSpc>
                          <a:spcPct val="100000"/>
                        </a:lnSpc>
                        <a:buNone/>
                      </a:pPr>
                      <a:endParaRPr lang="zh-CN" altLang="en-US" sz="1600" b="0" dirty="0">
                        <a:solidFill>
                          <a:srgbClr val="404040"/>
                        </a:solidFill>
                        <a:latin typeface="黑体" pitchFamily="2" charset="-122"/>
                        <a:ea typeface="黑体" pitchFamily="2" charset="-122"/>
                        <a:cs typeface="Times New Roman" panose="02020603050405020304" charset="0"/>
                      </a:endParaRPr>
                    </a:p>
                  </a:txBody>
                  <a:tcPr marL="68580" marR="68580" marT="0" marB="0" anchor="ctr">
                    <a:lnL w="12700">
                      <a:solidFill>
                        <a:srgbClr val="D9D9D9"/>
                      </a:solidFill>
                      <a:prstDash val="solid"/>
                    </a:lnL>
                    <a:lnR w="6350">
                      <a:solidFill>
                        <a:srgbClr val="D9D9D9"/>
                      </a:solidFill>
                      <a:prstDash val="solid"/>
                    </a:lnR>
                    <a:lnT>
                      <a:noFill/>
                    </a:lnT>
                    <a:lnB w="6350">
                      <a:solidFill>
                        <a:srgbClr val="D9D9D9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>
                        <a:alpha val="5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algn="l" eaLnBrk="1" fontAlgn="auto" latinLnBrk="0" hangingPunct="1">
                        <a:lnSpc>
                          <a:spcPct val="100000"/>
                        </a:lnSpc>
                        <a:buNone/>
                      </a:pPr>
                      <a:endParaRPr lang="zh-CN" altLang="en-US" sz="1600" b="0">
                        <a:solidFill>
                          <a:srgbClr val="404040"/>
                        </a:solidFill>
                        <a:latin typeface="黑体" pitchFamily="2" charset="-122"/>
                        <a:ea typeface="黑体" pitchFamily="2" charset="-122"/>
                        <a:cs typeface="Times New Roman" panose="02020603050405020304" charset="0"/>
                        <a:sym typeface="+mn-ea"/>
                      </a:endParaRPr>
                    </a:p>
                  </a:txBody>
                  <a:tcPr marL="68580" marR="68580" marT="0" marB="0" anchor="ctr">
                    <a:lnL w="6350">
                      <a:solidFill>
                        <a:srgbClr val="D9D9D9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 w="6350">
                      <a:solidFill>
                        <a:srgbClr val="D9D9D9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>
                        <a:alpha val="54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6575">
                <a:tc>
                  <a:txBody>
                    <a:bodyPr/>
                    <a:lstStyle/>
                    <a:p>
                      <a:pPr indent="0" algn="l" eaLnBrk="1" fontAlgn="auto" latinLnBrk="0" hangingPunct="1">
                        <a:lnSpc>
                          <a:spcPct val="100000"/>
                        </a:lnSpc>
                        <a:buNone/>
                      </a:pPr>
                      <a:r>
                        <a:rPr lang="zh-CN" altLang="en-US" sz="1800" b="1" dirty="0">
                          <a:solidFill>
                            <a:srgbClr val="404040"/>
                          </a:solidFill>
                          <a:latin typeface="黑体" pitchFamily="2" charset="-122"/>
                          <a:ea typeface="黑体" pitchFamily="2" charset="-122"/>
                          <a:cs typeface="Times New Roman" panose="02020603050405020304" charset="0"/>
                        </a:rPr>
                        <a:t>一五计划</a:t>
                      </a:r>
                    </a:p>
                  </a:txBody>
                  <a:tcPr marL="68580" marR="68580" marT="0" marB="0" anchor="ctr">
                    <a:lnL>
                      <a:noFill/>
                    </a:lnL>
                    <a:lnR w="12700">
                      <a:solidFill>
                        <a:srgbClr val="D9D9D9"/>
                      </a:solidFill>
                      <a:prstDash val="solid"/>
                    </a:lnR>
                    <a:lnT w="6350">
                      <a:solidFill>
                        <a:srgbClr val="D9D9D9"/>
                      </a:solidFill>
                      <a:prstDash val="solid"/>
                    </a:lnT>
                    <a:lnB w="6350">
                      <a:solidFill>
                        <a:srgbClr val="D9D9D9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>
                        <a:alpha val="5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algn="l" eaLnBrk="1" fontAlgn="auto" latinLnBrk="0" hangingPunct="1">
                        <a:lnSpc>
                          <a:spcPct val="100000"/>
                        </a:lnSpc>
                        <a:buNone/>
                      </a:pPr>
                      <a:endParaRPr lang="zh-CN" altLang="en-US" sz="1600" b="0" dirty="0">
                        <a:solidFill>
                          <a:srgbClr val="404040"/>
                        </a:solidFill>
                        <a:latin typeface="黑体" pitchFamily="2" charset="-122"/>
                        <a:ea typeface="黑体" pitchFamily="2" charset="-122"/>
                        <a:cs typeface="Times New Roman" panose="02020603050405020304" charset="0"/>
                      </a:endParaRPr>
                    </a:p>
                  </a:txBody>
                  <a:tcPr marL="68580" marR="68580" marT="0" marB="0" anchor="ctr">
                    <a:lnL w="12700">
                      <a:solidFill>
                        <a:srgbClr val="D9D9D9"/>
                      </a:solidFill>
                      <a:prstDash val="solid"/>
                    </a:lnL>
                    <a:lnR w="6350">
                      <a:solidFill>
                        <a:srgbClr val="D9D9D9"/>
                      </a:solidFill>
                      <a:prstDash val="solid"/>
                    </a:lnR>
                    <a:lnT w="6350">
                      <a:solidFill>
                        <a:srgbClr val="D9D9D9"/>
                      </a:solidFill>
                      <a:prstDash val="solid"/>
                    </a:lnT>
                    <a:lnB w="6350">
                      <a:solidFill>
                        <a:srgbClr val="D9D9D9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>
                        <a:alpha val="5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algn="l" eaLnBrk="1" fontAlgn="auto" latinLnBrk="0" hangingPunct="1">
                        <a:lnSpc>
                          <a:spcPct val="100000"/>
                        </a:lnSpc>
                        <a:buNone/>
                      </a:pPr>
                      <a:endParaRPr lang="zh-CN" altLang="en-US" sz="1600" b="0" dirty="0">
                        <a:solidFill>
                          <a:srgbClr val="404040"/>
                        </a:solidFill>
                        <a:latin typeface="黑体" pitchFamily="2" charset="-122"/>
                        <a:ea typeface="黑体" pitchFamily="2" charset="-122"/>
                        <a:cs typeface="Times New Roman" panose="02020603050405020304" charset="0"/>
                        <a:sym typeface="+mn-ea"/>
                      </a:endParaRPr>
                    </a:p>
                  </a:txBody>
                  <a:tcPr marL="68580" marR="68580" marT="0" marB="0" anchor="ctr">
                    <a:lnL w="6350">
                      <a:solidFill>
                        <a:srgbClr val="D9D9D9"/>
                      </a:solidFill>
                      <a:prstDash val="solid"/>
                    </a:lnL>
                    <a:lnR>
                      <a:noFill/>
                    </a:lnR>
                    <a:lnT w="6350">
                      <a:solidFill>
                        <a:srgbClr val="D9D9D9"/>
                      </a:solidFill>
                      <a:prstDash val="solid"/>
                    </a:lnT>
                    <a:lnB w="6350">
                      <a:solidFill>
                        <a:srgbClr val="D9D9D9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>
                        <a:alpha val="54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8800">
                <a:tc>
                  <a:txBody>
                    <a:bodyPr/>
                    <a:lstStyle/>
                    <a:p>
                      <a:pPr indent="0" algn="l" eaLnBrk="1" fontAlgn="auto" latinLnBrk="0" hangingPunct="1">
                        <a:lnSpc>
                          <a:spcPct val="100000"/>
                        </a:lnSpc>
                        <a:buNone/>
                      </a:pPr>
                      <a:r>
                        <a:rPr lang="en-US" altLang="en-US" sz="1800" b="1" dirty="0">
                          <a:solidFill>
                            <a:srgbClr val="404040"/>
                          </a:solidFill>
                          <a:latin typeface="黑体" pitchFamily="2" charset="-122"/>
                          <a:ea typeface="黑体" pitchFamily="2" charset="-122"/>
                          <a:cs typeface="Times New Roman" panose="02020603050405020304" charset="0"/>
                        </a:rPr>
                        <a:t>1959</a:t>
                      </a:r>
                      <a:r>
                        <a:rPr lang="zh-CN" altLang="en-US" sz="1800" b="1" dirty="0">
                          <a:solidFill>
                            <a:srgbClr val="404040"/>
                          </a:solidFill>
                          <a:latin typeface="黑体" pitchFamily="2" charset="-122"/>
                          <a:ea typeface="黑体" pitchFamily="2" charset="-122"/>
                          <a:cs typeface="Times New Roman" panose="02020603050405020304" charset="0"/>
                        </a:rPr>
                        <a:t>年</a:t>
                      </a:r>
                    </a:p>
                  </a:txBody>
                  <a:tcPr marL="68580" marR="68580" marT="0" marB="0" anchor="ctr">
                    <a:lnL>
                      <a:noFill/>
                    </a:lnL>
                    <a:lnR w="12700">
                      <a:solidFill>
                        <a:srgbClr val="D9D9D9"/>
                      </a:solidFill>
                      <a:prstDash val="solid"/>
                    </a:lnR>
                    <a:lnT w="6350">
                      <a:solidFill>
                        <a:srgbClr val="D9D9D9"/>
                      </a:solidFill>
                      <a:prstDash val="solid"/>
                    </a:lnT>
                    <a:lnB w="6350">
                      <a:solidFill>
                        <a:srgbClr val="D9D9D9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>
                        <a:alpha val="5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algn="l" eaLnBrk="1" fontAlgn="auto" latinLnBrk="0" hangingPunct="1">
                        <a:lnSpc>
                          <a:spcPct val="100000"/>
                        </a:lnSpc>
                        <a:buNone/>
                      </a:pPr>
                      <a:endParaRPr lang="zh-CN" altLang="en-US" sz="1600" b="0" dirty="0">
                        <a:solidFill>
                          <a:srgbClr val="404040"/>
                        </a:solidFill>
                        <a:latin typeface="黑体" pitchFamily="2" charset="-122"/>
                        <a:ea typeface="黑体" pitchFamily="2" charset="-122"/>
                        <a:cs typeface="Times New Roman" panose="02020603050405020304" charset="0"/>
                      </a:endParaRPr>
                    </a:p>
                  </a:txBody>
                  <a:tcPr marL="68580" marR="68580" marT="0" marB="0" anchor="ctr">
                    <a:lnL w="12700">
                      <a:solidFill>
                        <a:srgbClr val="D9D9D9"/>
                      </a:solidFill>
                      <a:prstDash val="solid"/>
                    </a:lnL>
                    <a:lnR w="6350">
                      <a:solidFill>
                        <a:srgbClr val="D9D9D9"/>
                      </a:solidFill>
                      <a:prstDash val="solid"/>
                    </a:lnR>
                    <a:lnT w="6350">
                      <a:solidFill>
                        <a:srgbClr val="D9D9D9"/>
                      </a:solidFill>
                      <a:prstDash val="solid"/>
                    </a:lnT>
                    <a:lnB w="6350">
                      <a:solidFill>
                        <a:srgbClr val="D9D9D9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>
                        <a:alpha val="5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algn="l" eaLnBrk="1" fontAlgn="auto" latinLnBrk="0" hangingPunct="1">
                        <a:lnSpc>
                          <a:spcPct val="100000"/>
                        </a:lnSpc>
                        <a:buNone/>
                      </a:pPr>
                      <a:endParaRPr lang="zh-CN" altLang="en-US" sz="1600" b="0">
                        <a:solidFill>
                          <a:srgbClr val="404040"/>
                        </a:solidFill>
                        <a:latin typeface="黑体" pitchFamily="2" charset="-122"/>
                        <a:ea typeface="黑体" pitchFamily="2" charset="-122"/>
                        <a:cs typeface="Times New Roman" panose="02020603050405020304" charset="0"/>
                        <a:sym typeface="+mn-ea"/>
                      </a:endParaRPr>
                    </a:p>
                  </a:txBody>
                  <a:tcPr marL="68580" marR="68580" marT="0" marB="0" anchor="ctr">
                    <a:lnL w="6350">
                      <a:solidFill>
                        <a:srgbClr val="D9D9D9"/>
                      </a:solidFill>
                      <a:prstDash val="solid"/>
                    </a:lnL>
                    <a:lnR>
                      <a:noFill/>
                    </a:lnR>
                    <a:lnT w="6350">
                      <a:solidFill>
                        <a:srgbClr val="D9D9D9"/>
                      </a:solidFill>
                      <a:prstDash val="solid"/>
                    </a:lnT>
                    <a:lnB w="6350">
                      <a:solidFill>
                        <a:srgbClr val="D9D9D9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>
                        <a:alpha val="54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71245">
                <a:tc>
                  <a:txBody>
                    <a:bodyPr/>
                    <a:lstStyle/>
                    <a:p>
                      <a:pPr indent="0" algn="l" eaLnBrk="1" fontAlgn="auto" latinLnBrk="0" hangingPunct="1">
                        <a:lnSpc>
                          <a:spcPct val="100000"/>
                        </a:lnSpc>
                        <a:buNone/>
                      </a:pPr>
                      <a:r>
                        <a:rPr lang="en-US" altLang="en-US" sz="1800" b="1" dirty="0">
                          <a:solidFill>
                            <a:srgbClr val="404040"/>
                          </a:solidFill>
                          <a:latin typeface="黑体" pitchFamily="2" charset="-122"/>
                          <a:ea typeface="黑体" pitchFamily="2" charset="-122"/>
                          <a:cs typeface="楷体" panose="02010609060101010101" charset="-122"/>
                        </a:rPr>
                        <a:t>1965</a:t>
                      </a:r>
                      <a:r>
                        <a:rPr lang="zh-CN" altLang="en-US" sz="1800" b="1" dirty="0">
                          <a:solidFill>
                            <a:srgbClr val="404040"/>
                          </a:solidFill>
                          <a:latin typeface="黑体" pitchFamily="2" charset="-122"/>
                          <a:ea typeface="黑体" pitchFamily="2" charset="-122"/>
                          <a:cs typeface="楷体" panose="02010609060101010101" charset="-122"/>
                        </a:rPr>
                        <a:t>年</a:t>
                      </a:r>
                    </a:p>
                  </a:txBody>
                  <a:tcPr marL="68580" marR="68580" marT="0" marB="0" anchor="ctr">
                    <a:lnL>
                      <a:noFill/>
                    </a:lnL>
                    <a:lnR w="12700">
                      <a:solidFill>
                        <a:srgbClr val="D9D9D9"/>
                      </a:solidFill>
                      <a:prstDash val="solid"/>
                    </a:lnR>
                    <a:lnT w="6350">
                      <a:solidFill>
                        <a:srgbClr val="D9D9D9"/>
                      </a:solidFill>
                      <a:prstDash val="solid"/>
                    </a:lnT>
                    <a:lnB w="6350">
                      <a:solidFill>
                        <a:srgbClr val="D9D9D9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>
                        <a:alpha val="5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algn="l" eaLnBrk="1" fontAlgn="auto" latinLnBrk="0" hangingPunct="1">
                        <a:lnSpc>
                          <a:spcPct val="100000"/>
                        </a:lnSpc>
                        <a:buNone/>
                      </a:pPr>
                      <a:endParaRPr lang="zh-CN" altLang="en-US" sz="1600" b="0" dirty="0">
                        <a:solidFill>
                          <a:srgbClr val="404040"/>
                        </a:solidFill>
                        <a:latin typeface="黑体" pitchFamily="2" charset="-122"/>
                        <a:ea typeface="黑体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>
                      <a:solidFill>
                        <a:srgbClr val="D9D9D9"/>
                      </a:solidFill>
                      <a:prstDash val="solid"/>
                    </a:lnL>
                    <a:lnR w="6350">
                      <a:solidFill>
                        <a:srgbClr val="D9D9D9"/>
                      </a:solidFill>
                      <a:prstDash val="solid"/>
                    </a:lnR>
                    <a:lnT w="6350">
                      <a:solidFill>
                        <a:srgbClr val="D9D9D9"/>
                      </a:solidFill>
                      <a:prstDash val="solid"/>
                    </a:lnT>
                    <a:lnB w="6350">
                      <a:solidFill>
                        <a:srgbClr val="D9D9D9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>
                        <a:alpha val="5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algn="l" eaLnBrk="1" fontAlgn="auto" latinLnBrk="0" hangingPunct="1">
                        <a:lnSpc>
                          <a:spcPct val="100000"/>
                        </a:lnSpc>
                        <a:buNone/>
                      </a:pPr>
                      <a:endParaRPr lang="en-US" altLang="en-US" sz="1600" b="0">
                        <a:solidFill>
                          <a:srgbClr val="404040"/>
                        </a:solidFill>
                        <a:effectLst/>
                        <a:uFillTx/>
                        <a:latin typeface="黑体" pitchFamily="2" charset="-122"/>
                        <a:ea typeface="黑体" pitchFamily="2" charset="-122"/>
                        <a:cs typeface="楷体" panose="02010609060101010101" charset="-122"/>
                        <a:sym typeface="+mn-ea"/>
                      </a:endParaRPr>
                    </a:p>
                  </a:txBody>
                  <a:tcPr marL="68580" marR="68580" marT="0" marB="0" anchor="ctr">
                    <a:lnL w="6350">
                      <a:solidFill>
                        <a:srgbClr val="D9D9D9"/>
                      </a:solidFill>
                      <a:prstDash val="solid"/>
                    </a:lnL>
                    <a:lnR>
                      <a:noFill/>
                    </a:lnR>
                    <a:lnT w="6350">
                      <a:solidFill>
                        <a:srgbClr val="D9D9D9"/>
                      </a:solidFill>
                      <a:prstDash val="solid"/>
                    </a:lnT>
                    <a:lnB w="6350">
                      <a:solidFill>
                        <a:srgbClr val="D9D9D9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>
                        <a:alpha val="54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3555">
                <a:tc>
                  <a:txBody>
                    <a:bodyPr/>
                    <a:lstStyle/>
                    <a:p>
                      <a:pPr indent="0" algn="l" eaLnBrk="1" fontAlgn="auto" latinLnBrk="0" hangingPunct="1">
                        <a:lnSpc>
                          <a:spcPct val="100000"/>
                        </a:lnSpc>
                        <a:buNone/>
                      </a:pPr>
                      <a:r>
                        <a:rPr lang="en-US" altLang="zh-CN" sz="1800" b="1" dirty="0">
                          <a:solidFill>
                            <a:srgbClr val="404040"/>
                          </a:solidFill>
                          <a:latin typeface="黑体" pitchFamily="2" charset="-122"/>
                          <a:ea typeface="黑体" pitchFamily="2" charset="-122"/>
                          <a:cs typeface="楷体" panose="02010609060101010101" charset="-122"/>
                        </a:rPr>
                        <a:t>20</a:t>
                      </a:r>
                      <a:r>
                        <a:rPr lang="zh-CN" altLang="en-US" sz="1800" b="1" dirty="0">
                          <a:solidFill>
                            <a:srgbClr val="404040"/>
                          </a:solidFill>
                          <a:latin typeface="黑体" pitchFamily="2" charset="-122"/>
                          <a:ea typeface="黑体" pitchFamily="2" charset="-122"/>
                          <a:cs typeface="楷体" panose="02010609060101010101" charset="-122"/>
                        </a:rPr>
                        <a:t>世纪末</a:t>
                      </a:r>
                    </a:p>
                  </a:txBody>
                  <a:tcPr marL="68580" marR="68580" marT="0" marB="0" anchor="ctr">
                    <a:lnL>
                      <a:noFill/>
                    </a:lnL>
                    <a:lnR w="12700">
                      <a:solidFill>
                        <a:srgbClr val="D9D9D9"/>
                      </a:solidFill>
                      <a:prstDash val="solid"/>
                    </a:lnR>
                    <a:lnT w="6350">
                      <a:solidFill>
                        <a:srgbClr val="D9D9D9"/>
                      </a:solidFill>
                      <a:prstDash val="solid"/>
                    </a:lnT>
                    <a:lnB w="6350">
                      <a:solidFill>
                        <a:srgbClr val="D9D9D9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>
                        <a:alpha val="5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algn="l" eaLnBrk="1" fontAlgn="auto" latinLnBrk="0" hangingPunct="1">
                        <a:lnSpc>
                          <a:spcPct val="100000"/>
                        </a:lnSpc>
                        <a:buNone/>
                      </a:pPr>
                      <a:endParaRPr lang="zh-CN" altLang="en-US" sz="1600" b="0" dirty="0">
                        <a:solidFill>
                          <a:srgbClr val="404040"/>
                        </a:solidFill>
                        <a:latin typeface="黑体" pitchFamily="2" charset="-122"/>
                        <a:ea typeface="黑体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>
                      <a:solidFill>
                        <a:srgbClr val="D9D9D9"/>
                      </a:solidFill>
                      <a:prstDash val="solid"/>
                    </a:lnL>
                    <a:lnR w="6350">
                      <a:solidFill>
                        <a:srgbClr val="D9D9D9"/>
                      </a:solidFill>
                      <a:prstDash val="solid"/>
                    </a:lnR>
                    <a:lnT w="6350">
                      <a:solidFill>
                        <a:srgbClr val="D9D9D9"/>
                      </a:solidFill>
                      <a:prstDash val="solid"/>
                    </a:lnT>
                    <a:lnB w="6350">
                      <a:solidFill>
                        <a:srgbClr val="D9D9D9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>
                        <a:alpha val="54000"/>
                      </a:srgbClr>
                    </a:solidFill>
                  </a:tcPr>
                </a:tc>
                <a:tc rowSpan="2">
                  <a:txBody>
                    <a:bodyPr/>
                    <a:lstStyle/>
                    <a:p>
                      <a:pPr indent="0" algn="l" eaLnBrk="1" fontAlgn="auto" latinLnBrk="0" hangingPunct="1">
                        <a:lnSpc>
                          <a:spcPct val="100000"/>
                        </a:lnSpc>
                        <a:buNone/>
                      </a:pPr>
                      <a:endParaRPr lang="zh-CN" altLang="en-US" sz="1600" b="0">
                        <a:solidFill>
                          <a:srgbClr val="404040"/>
                        </a:solidFill>
                        <a:latin typeface="黑体" pitchFamily="2" charset="-122"/>
                        <a:ea typeface="黑体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6350">
                      <a:solidFill>
                        <a:srgbClr val="D9D9D9"/>
                      </a:solidFill>
                      <a:prstDash val="solid"/>
                    </a:lnL>
                    <a:lnR>
                      <a:noFill/>
                    </a:lnR>
                    <a:lnT w="6350">
                      <a:solidFill>
                        <a:srgbClr val="D9D9D9"/>
                      </a:solidFill>
                      <a:prstDash val="solid"/>
                    </a:lnT>
                    <a:lnB w="19050">
                      <a:solidFill>
                        <a:srgbClr val="595959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>
                        <a:alpha val="54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27050">
                <a:tc>
                  <a:txBody>
                    <a:bodyPr/>
                    <a:lstStyle/>
                    <a:p>
                      <a:pPr indent="0" algn="l" eaLnBrk="1" fontAlgn="auto" latinLnBrk="0" hangingPunct="1">
                        <a:lnSpc>
                          <a:spcPct val="100000"/>
                        </a:lnSpc>
                        <a:buNone/>
                      </a:pPr>
                      <a:r>
                        <a:rPr lang="en-US" altLang="zh-CN" sz="1800" b="1" dirty="0">
                          <a:solidFill>
                            <a:srgbClr val="404040"/>
                          </a:solidFill>
                          <a:latin typeface="黑体" pitchFamily="2" charset="-122"/>
                          <a:ea typeface="黑体" pitchFamily="2" charset="-122"/>
                          <a:cs typeface="楷体" panose="02010609060101010101" charset="-122"/>
                        </a:rPr>
                        <a:t>2006</a:t>
                      </a:r>
                      <a:r>
                        <a:rPr lang="zh-CN" altLang="en-US" sz="1800" b="1" dirty="0">
                          <a:solidFill>
                            <a:srgbClr val="404040"/>
                          </a:solidFill>
                          <a:latin typeface="黑体" pitchFamily="2" charset="-122"/>
                          <a:ea typeface="黑体" pitchFamily="2" charset="-122"/>
                          <a:cs typeface="楷体" panose="02010609060101010101" charset="-122"/>
                        </a:rPr>
                        <a:t>年</a:t>
                      </a:r>
                    </a:p>
                  </a:txBody>
                  <a:tcPr marL="68580" marR="68580" marT="0" marB="0" anchor="ctr">
                    <a:lnL>
                      <a:noFill/>
                    </a:lnL>
                    <a:lnR w="12700">
                      <a:solidFill>
                        <a:srgbClr val="D9D9D9"/>
                      </a:solidFill>
                      <a:prstDash val="solid"/>
                    </a:lnR>
                    <a:lnT w="6350">
                      <a:solidFill>
                        <a:srgbClr val="D9D9D9"/>
                      </a:solidFill>
                      <a:prstDash val="solid"/>
                    </a:lnT>
                    <a:lnB w="19050">
                      <a:solidFill>
                        <a:srgbClr val="595959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>
                        <a:alpha val="5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algn="l" eaLnBrk="1" fontAlgn="auto" latinLnBrk="0" hangingPunct="1">
                        <a:lnSpc>
                          <a:spcPct val="100000"/>
                        </a:lnSpc>
                        <a:buNone/>
                      </a:pPr>
                      <a:endParaRPr lang="zh-CN" altLang="en-US" sz="1600" b="0" dirty="0">
                        <a:solidFill>
                          <a:srgbClr val="404040"/>
                        </a:solidFill>
                        <a:latin typeface="黑体" pitchFamily="2" charset="-122"/>
                        <a:ea typeface="黑体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>
                      <a:solidFill>
                        <a:srgbClr val="D9D9D9"/>
                      </a:solidFill>
                      <a:prstDash val="solid"/>
                    </a:lnL>
                    <a:lnR w="6350">
                      <a:solidFill>
                        <a:srgbClr val="D9D9D9"/>
                      </a:solidFill>
                      <a:prstDash val="solid"/>
                    </a:lnR>
                    <a:lnT w="6350">
                      <a:solidFill>
                        <a:srgbClr val="D9D9D9"/>
                      </a:solidFill>
                      <a:prstDash val="solid"/>
                    </a:lnT>
                    <a:lnB w="19050">
                      <a:solidFill>
                        <a:srgbClr val="595959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>
                        <a:alpha val="54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68580" marR="68580" marT="0" marB="0" anchor="ctr">
                    <a:lnL w="6350">
                      <a:solidFill>
                        <a:srgbClr val="D9D9D9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 w="19050">
                      <a:solidFill>
                        <a:srgbClr val="595959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9" name="文本框 8"/>
          <p:cNvSpPr txBox="1"/>
          <p:nvPr/>
        </p:nvSpPr>
        <p:spPr>
          <a:xfrm>
            <a:off x="2032000" y="1304925"/>
            <a:ext cx="1579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dirty="0">
                <a:solidFill>
                  <a:schemeClr val="tx1"/>
                </a:solidFill>
                <a:latin typeface="黑体" pitchFamily="2" charset="-122"/>
                <a:ea typeface="黑体" pitchFamily="2" charset="-122"/>
                <a:cs typeface="Times New Roman" panose="02020603050405020304" charset="0"/>
                <a:sym typeface="+mn-ea"/>
              </a:rPr>
              <a:t>西藏和平解放</a:t>
            </a:r>
            <a:endParaRPr lang="zh-CN" altLang="en-US" b="1" dirty="0">
              <a:solidFill>
                <a:schemeClr val="tx1"/>
              </a:solidFill>
              <a:latin typeface="黑体" pitchFamily="2" charset="-122"/>
              <a:ea typeface="黑体" pitchFamily="2" charset="-122"/>
              <a:cs typeface="Times New Roman" panose="0202060305040502030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518589" y="1304925"/>
            <a:ext cx="47814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b="1" dirty="0">
                <a:solidFill>
                  <a:srgbClr val="404040"/>
                </a:solidFill>
                <a:latin typeface="楷体" panose="02010609060101010101" charset="-122"/>
                <a:ea typeface="楷体" panose="02010609060101010101" charset="-122"/>
                <a:cs typeface="Times New Roman" panose="02020603050405020304" charset="0"/>
                <a:sym typeface="+mn-ea"/>
              </a:rPr>
              <a:t>祖国大陆获得统一，各族人民实现大团结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320800" y="1779270"/>
            <a:ext cx="3206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indent="0" algn="l" eaLnBrk="1" fontAlgn="auto" latinLnBrk="0" hangingPunct="1">
              <a:lnSpc>
                <a:spcPct val="100000"/>
              </a:lnSpc>
              <a:buNone/>
            </a:pPr>
            <a:r>
              <a:rPr lang="zh-CN" altLang="en-US" b="1">
                <a:solidFill>
                  <a:schemeClr val="tx1"/>
                </a:solidFill>
                <a:latin typeface="黑体" pitchFamily="2" charset="-122"/>
                <a:ea typeface="黑体" pitchFamily="2" charset="-122"/>
                <a:cs typeface="Times New Roman" panose="02020603050405020304" charset="0"/>
                <a:sym typeface="+mn-ea"/>
              </a:rPr>
              <a:t>修建了川藏、青藏、新藏公路</a:t>
            </a:r>
            <a:endParaRPr lang="zh-CN" altLang="en-US" b="1">
              <a:solidFill>
                <a:schemeClr val="tx1"/>
              </a:solidFill>
              <a:latin typeface="黑体" pitchFamily="2" charset="-122"/>
              <a:ea typeface="黑体" pitchFamily="2" charset="-122"/>
              <a:cs typeface="Times New Roman" panose="0202060305040502030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794250" y="1779270"/>
            <a:ext cx="32549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eaLnBrk="1" fontAlgn="auto" latinLnBrk="0" hangingPunct="1">
              <a:lnSpc>
                <a:spcPct val="100000"/>
              </a:lnSpc>
              <a:buNone/>
            </a:pPr>
            <a:r>
              <a:rPr lang="zh-CN" altLang="en-US" b="1">
                <a:solidFill>
                  <a:srgbClr val="404040"/>
                </a:solidFill>
                <a:latin typeface="楷体" panose="02010609060101010101" charset="-122"/>
                <a:ea typeface="楷体" panose="02010609060101010101" charset="-122"/>
                <a:cs typeface="Times New Roman" panose="02020603050405020304" charset="0"/>
                <a:sym typeface="+mn-ea"/>
              </a:rPr>
              <a:t>密切内地与边疆地区的联系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1320800" y="2317115"/>
            <a:ext cx="3206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>
                <a:solidFill>
                  <a:schemeClr val="tx1"/>
                </a:solidFill>
                <a:latin typeface="黑体" pitchFamily="2" charset="-122"/>
                <a:ea typeface="黑体" pitchFamily="2" charset="-122"/>
                <a:cs typeface="Times New Roman" panose="02020603050405020304" charset="0"/>
                <a:sym typeface="+mn-ea"/>
              </a:rPr>
              <a:t>实行民主改革和社会主义改造</a:t>
            </a:r>
            <a:endParaRPr lang="zh-CN" altLang="en-US" b="1">
              <a:solidFill>
                <a:schemeClr val="tx1"/>
              </a:solidFill>
              <a:latin typeface="黑体" pitchFamily="2" charset="-122"/>
              <a:ea typeface="黑体" pitchFamily="2" charset="-122"/>
              <a:cs typeface="Times New Roman" panose="0202060305040502030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504054" y="2235200"/>
            <a:ext cx="40464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ctr" eaLnBrk="1" fontAlgn="auto" latinLnBrk="0" hangingPunct="1">
              <a:lnSpc>
                <a:spcPct val="100000"/>
              </a:lnSpc>
              <a:buNone/>
            </a:pPr>
            <a:r>
              <a:rPr lang="zh-CN" altLang="en-US" b="1" dirty="0">
                <a:solidFill>
                  <a:srgbClr val="404040"/>
                </a:solidFill>
                <a:latin typeface="楷体" panose="02010609060101010101" charset="-122"/>
                <a:ea typeface="楷体" panose="02010609060101010101" charset="-122"/>
                <a:cs typeface="Times New Roman" panose="02020603050405020304" charset="0"/>
                <a:sym typeface="+mn-ea"/>
              </a:rPr>
              <a:t>废除封建剥削，迈进社会主义社会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1828800" y="3199765"/>
            <a:ext cx="1811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dirty="0">
                <a:solidFill>
                  <a:schemeClr val="tx1"/>
                </a:solidFill>
                <a:latin typeface="黑体" pitchFamily="2" charset="-122"/>
                <a:ea typeface="黑体" pitchFamily="2" charset="-122"/>
                <a:cs typeface="宋体" panose="02010600030101010101" pitchFamily="2" charset="-122"/>
                <a:sym typeface="+mn-ea"/>
              </a:rPr>
              <a:t>设立西藏自治区</a:t>
            </a:r>
            <a:endParaRPr lang="zh-CN" altLang="en-US" b="1" dirty="0">
              <a:solidFill>
                <a:schemeClr val="tx1"/>
              </a:solidFill>
              <a:latin typeface="黑体" pitchFamily="2" charset="-122"/>
              <a:ea typeface="黑体" pitchFamily="2" charset="-122"/>
              <a:cs typeface="宋体" panose="0201060003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328018" y="3007571"/>
            <a:ext cx="42993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ctr" eaLnBrk="1" fontAlgn="auto" latinLnBrk="0" hangingPunct="1">
              <a:lnSpc>
                <a:spcPct val="100000"/>
              </a:lnSpc>
              <a:buNone/>
            </a:pPr>
            <a:r>
              <a:rPr lang="en-US" altLang="en-US" b="1" dirty="0" err="1">
                <a:solidFill>
                  <a:srgbClr val="404040"/>
                </a:solidFill>
                <a:effectLst/>
                <a:uFillTx/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对维护民族团结、巩固祖国统一和促进少数民族地区发展具有重大意义</a:t>
            </a:r>
            <a:endParaRPr lang="en-US" altLang="en-US" b="1" dirty="0">
              <a:solidFill>
                <a:srgbClr val="404040"/>
              </a:solidFill>
              <a:effectLst/>
              <a:uFillTx/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422400" y="3914775"/>
            <a:ext cx="27414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indent="0" algn="l" eaLnBrk="1" fontAlgn="auto" latinLnBrk="0" hangingPunct="1">
              <a:lnSpc>
                <a:spcPct val="100000"/>
              </a:lnSpc>
              <a:buNone/>
            </a:pPr>
            <a:r>
              <a:rPr lang="zh-CN" altLang="en-US" b="1">
                <a:solidFill>
                  <a:schemeClr val="tx1"/>
                </a:solidFill>
                <a:latin typeface="黑体" pitchFamily="2" charset="-122"/>
                <a:ea typeface="黑体" pitchFamily="2" charset="-122"/>
                <a:cs typeface="宋体" panose="02010600030101010101" pitchFamily="2" charset="-122"/>
                <a:sym typeface="+mn-ea"/>
              </a:rPr>
              <a:t>国家实行西部大开发战略</a:t>
            </a:r>
            <a:endParaRPr lang="zh-CN" altLang="en-US" b="1">
              <a:solidFill>
                <a:schemeClr val="tx1"/>
              </a:solidFill>
              <a:latin typeface="黑体" pitchFamily="2" charset="-122"/>
              <a:ea typeface="黑体" pitchFamily="2" charset="-122"/>
              <a:cs typeface="宋体" panose="02010600030101010101" pitchFamily="2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678940" y="4420235"/>
            <a:ext cx="2044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indent="0" algn="l" eaLnBrk="1" fontAlgn="auto" latinLnBrk="0" hangingPunct="1">
              <a:lnSpc>
                <a:spcPct val="100000"/>
              </a:lnSpc>
              <a:buNone/>
            </a:pPr>
            <a:r>
              <a:rPr lang="zh-CN" altLang="en-US" b="1">
                <a:solidFill>
                  <a:schemeClr val="tx1"/>
                </a:solidFill>
                <a:latin typeface="黑体" pitchFamily="2" charset="-122"/>
                <a:ea typeface="黑体" pitchFamily="2" charset="-122"/>
                <a:cs typeface="宋体" panose="02010600030101010101" pitchFamily="2" charset="-122"/>
                <a:sym typeface="+mn-ea"/>
              </a:rPr>
              <a:t>青藏铁路全线通车</a:t>
            </a:r>
            <a:endParaRPr lang="zh-CN" altLang="en-US" b="1">
              <a:solidFill>
                <a:schemeClr val="tx1"/>
              </a:solidFill>
              <a:latin typeface="黑体" pitchFamily="2" charset="-122"/>
              <a:ea typeface="黑体" pitchFamily="2" charset="-122"/>
              <a:cs typeface="宋体" panose="02010600030101010101" pitchFamily="2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907915" y="4095750"/>
            <a:ext cx="33555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eaLnBrk="1" fontAlgn="auto" latinLnBrk="0" hangingPunct="1">
              <a:lnSpc>
                <a:spcPct val="100000"/>
              </a:lnSpc>
              <a:buNone/>
            </a:pPr>
            <a:r>
              <a:rPr lang="zh-CN" altLang="en-US" b="1">
                <a:solidFill>
                  <a:srgbClr val="404040"/>
                </a:solidFill>
                <a:latin typeface="楷体" panose="02010609060101010101" charset="-122"/>
                <a:ea typeface="楷体" panose="02010609060101010101" charset="-122"/>
                <a:cs typeface="宋体" panose="02010600030101010101" pitchFamily="2" charset="-122"/>
                <a:sym typeface="+mn-ea"/>
              </a:rPr>
              <a:t>加强了西藏与内地的联系，进一步促进少数民族地区的发展</a:t>
            </a:r>
            <a:endParaRPr lang="zh-CN" altLang="en-US" b="1">
              <a:solidFill>
                <a:srgbClr val="404040"/>
              </a:solidFill>
              <a:latin typeface="楷体" panose="02010609060101010101" charset="-122"/>
              <a:ea typeface="楷体" panose="02010609060101010101" charset="-122"/>
              <a:cs typeface="宋体" panose="02010600030101010101" pitchFamily="2" charset="-122"/>
            </a:endParaRPr>
          </a:p>
        </p:txBody>
      </p:sp>
    </p:spTree>
    <p:custDataLst>
      <p:tags r:id="rId1"/>
    </p:custDataLst>
  </p:cSld>
  <p:clrMapOvr>
    <a:masterClrMapping/>
  </p:clrMapOvr>
  <p:transition spd="med" advTm="8575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/>
      <p:bldP spid="13" grpId="0"/>
      <p:bldP spid="15" grpId="0"/>
      <p:bldP spid="16" grpId="0"/>
      <p:bldP spid="17" grpId="0"/>
      <p:bldP spid="18" grpId="0"/>
      <p:bldP spid="19" grpId="0"/>
      <p:bldP spid="2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467689" y="0"/>
            <a:ext cx="162159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76" algn="ctr" defTabSz="380644" eaLnBrk="0"/>
            <a:r>
              <a:rPr lang="zh-CN" altLang="en-US" sz="2800" b="1" dirty="0">
                <a:solidFill>
                  <a:srgbClr val="0000CC"/>
                </a:solidFill>
                <a:latin typeface="微软雅黑" pitchFamily="34" charset="-122"/>
                <a:ea typeface="微软雅黑" pitchFamily="34" charset="-122"/>
              </a:rPr>
              <a:t>祖国统一</a:t>
            </a:r>
            <a:endParaRPr lang="ko-KR" altLang="en-US" sz="2800" b="1" dirty="0">
              <a:solidFill>
                <a:srgbClr val="0000CC"/>
              </a:solidFill>
              <a:latin typeface="微软雅黑" pitchFamily="34" charset="-122"/>
              <a:ea typeface="宋体" panose="02010600030101010101" pitchFamily="2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485423" y="912635"/>
            <a:ext cx="2901244" cy="3478743"/>
            <a:chOff x="158045" y="765880"/>
            <a:chExt cx="2754488" cy="3170963"/>
          </a:xfrm>
        </p:grpSpPr>
        <p:pic>
          <p:nvPicPr>
            <p:cNvPr id="5" name="Picture 4" descr="香港区旗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233311" y="866845"/>
              <a:ext cx="1437640" cy="982980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6" name="Picture 7" descr="图片2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191911" y="765880"/>
              <a:ext cx="1041400" cy="1037590"/>
            </a:xfrm>
            <a:prstGeom prst="rect">
              <a:avLst/>
            </a:prstGeom>
            <a:noFill/>
          </p:spPr>
        </p:pic>
        <p:grpSp>
          <p:nvGrpSpPr>
            <p:cNvPr id="7" name="组合 6"/>
            <p:cNvGrpSpPr/>
            <p:nvPr/>
          </p:nvGrpSpPr>
          <p:grpSpPr>
            <a:xfrm>
              <a:off x="158045" y="2065868"/>
              <a:ext cx="2754488" cy="1870975"/>
              <a:chOff x="31115" y="1269365"/>
              <a:chExt cx="5419090" cy="3892602"/>
            </a:xfrm>
          </p:grpSpPr>
          <p:sp>
            <p:nvSpPr>
              <p:cNvPr id="8" name="形状 32"/>
              <p:cNvSpPr/>
              <p:nvPr/>
            </p:nvSpPr>
            <p:spPr>
              <a:xfrm>
                <a:off x="210185" y="4393564"/>
                <a:ext cx="3248938" cy="768403"/>
              </a:xfrm>
              <a:prstGeom prst="rect">
                <a:avLst/>
              </a:prstGeom>
              <a:noFill/>
              <a:ln w="0">
                <a:noFill/>
              </a:ln>
            </p:spPr>
            <p:txBody>
              <a:bodyPr vert="horz" wrap="none" lIns="91440" tIns="45720" rIns="91440" bIns="45720" anchor="t">
                <a:spAutoFit/>
              </a:bodyPr>
              <a:lstStyle/>
              <a:p>
                <a:pPr marL="0" indent="0" algn="l" defTabSz="914400" fontAlgn="auto">
                  <a:lnSpc>
                    <a:spcPct val="100000"/>
                  </a:lnSpc>
                  <a:spcBef>
                    <a:spcPts val="2200"/>
                  </a:spcBef>
                  <a:spcAft>
                    <a:spcPts val="0"/>
                  </a:spcAft>
                  <a:buFontTx/>
                  <a:buNone/>
                </a:pPr>
                <a:r>
                  <a:rPr lang="en-US" altLang="ko-KR" b="1" strike="noStrike" cap="none" dirty="0">
                    <a:solidFill>
                      <a:schemeClr val="tx1"/>
                    </a:solidFill>
                    <a:latin typeface="方正风雅楷宋简体 ExtraBold" charset="0"/>
                    <a:ea typeface="方正风雅楷宋简体 ExtraBold" charset="0"/>
                  </a:rPr>
                  <a:t>1997年7月1日</a:t>
                </a:r>
                <a:endParaRPr lang="ko-KR" altLang="en-US" b="1" strike="noStrike" cap="none" dirty="0">
                  <a:solidFill>
                    <a:schemeClr val="tx1"/>
                  </a:solidFill>
                  <a:latin typeface="方正风雅楷宋简体 ExtraBold" charset="0"/>
                  <a:ea typeface="方正风雅楷宋简体 ExtraBold" charset="0"/>
                </a:endParaRPr>
              </a:p>
            </p:txBody>
          </p:sp>
          <p:pic>
            <p:nvPicPr>
              <p:cNvPr id="9" name="图片 8" descr="C:/Documents and Settings/Administrator/Application Data/JisuOffice/ETemp/3924_1683376/fImage335263132741.jpeg"/>
              <p:cNvPicPr/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>
              <a:xfrm>
                <a:off x="31115" y="1269365"/>
                <a:ext cx="5419090" cy="2932430"/>
              </a:xfrm>
              <a:prstGeom prst="rect">
                <a:avLst/>
              </a:prstGeom>
              <a:noFill/>
              <a:ln w="0">
                <a:noFill/>
              </a:ln>
            </p:spPr>
          </p:pic>
        </p:grpSp>
      </p:grpSp>
      <p:sp>
        <p:nvSpPr>
          <p:cNvPr id="13" name="文本框 9"/>
          <p:cNvSpPr txBox="1"/>
          <p:nvPr/>
        </p:nvSpPr>
        <p:spPr>
          <a:xfrm>
            <a:off x="4244622" y="1886115"/>
            <a:ext cx="368017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eaLnBrk="1" fontAlgn="auto" latinLnBrk="0" hangingPunct="1">
              <a:lnSpc>
                <a:spcPct val="100000"/>
              </a:lnSpc>
              <a:buNone/>
            </a:pPr>
            <a:r>
              <a:rPr lang="zh-CN" altLang="en-US" sz="2400" b="1" dirty="0">
                <a:solidFill>
                  <a:schemeClr val="tx1"/>
                </a:solidFill>
                <a:uFillTx/>
                <a:latin typeface="黑体" pitchFamily="2" charset="-122"/>
                <a:ea typeface="黑体" pitchFamily="2" charset="-122"/>
                <a:cs typeface="楷体" panose="02010609060101010101" charset="-122"/>
                <a:sym typeface="+mn-ea"/>
              </a:rPr>
              <a:t>    1997年7月1日，中国对香港恢复行使主权，中华人民共和国香港特别行政区正式成立</a:t>
            </a:r>
            <a:endParaRPr lang="zh-CN" altLang="en-US" sz="2400" b="1" dirty="0">
              <a:solidFill>
                <a:schemeClr val="tx1"/>
              </a:solidFill>
              <a:uFillTx/>
              <a:latin typeface="黑体" pitchFamily="2" charset="-122"/>
              <a:ea typeface="黑体" pitchFamily="2" charset="-122"/>
              <a:cs typeface="楷体" panose="02010609060101010101" charset="-122"/>
            </a:endParaRPr>
          </a:p>
        </p:txBody>
      </p:sp>
      <p:sp>
        <p:nvSpPr>
          <p:cNvPr id="10" name="文本框 1"/>
          <p:cNvSpPr txBox="1">
            <a:spLocks noChangeArrowheads="1"/>
          </p:cNvSpPr>
          <p:nvPr/>
        </p:nvSpPr>
        <p:spPr bwMode="auto">
          <a:xfrm>
            <a:off x="0" y="0"/>
            <a:ext cx="2339102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2800" dirty="0">
                <a:latin typeface="黑体" pitchFamily="2" charset="-122"/>
                <a:ea typeface="黑体" pitchFamily="2" charset="-122"/>
                <a:sym typeface="宋体" pitchFamily="2" charset="-122"/>
              </a:rPr>
              <a:t>【材料研读】</a:t>
            </a:r>
            <a:endParaRPr lang="zh-CN" altLang="en-US" sz="2800" dirty="0">
              <a:latin typeface="黑体" pitchFamily="2" charset="-122"/>
              <a:ea typeface="黑体" pitchFamily="2" charset="-122"/>
            </a:endParaRPr>
          </a:p>
        </p:txBody>
      </p:sp>
    </p:spTree>
    <p:custDataLst>
      <p:tags r:id="rId1"/>
    </p:custDataLst>
  </p:cSld>
  <p:clrMapOvr>
    <a:masterClrMapping/>
  </p:clrMapOvr>
  <p:transition spd="med" advTm="26189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9|26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8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5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1|4.5|5|6.4|6.4|5.2|5.9|6.3|2.3|8.5|6.1|8.9|9.4|4.5|6.9|3.4|8.4|5.8|7.8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3.3|5|6.6|7.9|8.4|6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4|3.7|1.6|10.7|1.1|9.5|3.2|2.6|2.5|3.4|7.3|2|2.7|2.5|2|2.1|8.5|0.8|4|3.1|2.4|4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4|6.8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9.2|8.7|8.5|21.2|4.5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3|6.2|10.8|20.2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5|4.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5|10.2|11|6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8|4.2|3.9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4|8.7|5.4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3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|8.4|16.1|6.8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9|9.9|4.8|9.2|5.7|5.4|5.9|13.9|6.2|6.4|1.6|10.2|8|6.9|5.7|7.7|6.5|7.8|9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5.8|3|6.9|6.4|5|6.7|5.4|4.7|10.5|5.7|5.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30ec54e2-1257-48c5-b0b6-bae8e6761593}"/>
  <p:tag name="TABLE_EMPHASIZE_COLOR" val="9032147"/>
  <p:tag name="TABLE_SKINIDX" val="3"/>
  <p:tag name="TABLE_COLORIDX" val="j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7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6|25.3"/>
</p:tagLst>
</file>

<file path=ppt/theme/theme1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2F2F2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8F8F8F"/>
      </a:accent3>
      <a:accent4>
        <a:srgbClr val="707070"/>
      </a:accent4>
      <a:accent5>
        <a:srgbClr val="DAEDEF"/>
      </a:accent5>
      <a:accent6>
        <a:srgbClr val="2D2D8A"/>
      </a:accent6>
      <a:hlink>
        <a:srgbClr val="0000FF"/>
      </a:hlink>
      <a:folHlink>
        <a:srgbClr val="FF00FF"/>
      </a:folHlink>
    </a:clrScheme>
    <a:fontScheme name="Default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rgbClr val="BBE0E3"/>
          </a:solidFill>
          <a:prstDash val="solid"/>
          <a:miter lim="800000"/>
        </a:ln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微软雅黑" panose="020B0503020204020204" charset="-122"/>
            <a:ea typeface="微软雅黑" panose="020B0503020204020204" charset="-122"/>
            <a:cs typeface="微软雅黑" panose="020B0503020204020204" charset="-122"/>
            <a:sym typeface="微软雅黑" panose="020B0503020204020204" charset="-122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BBE0E3"/>
          </a:solidFill>
          <a:prstDash val="solid"/>
          <a:miter lim="8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 panose="020B0604020202020204"/>
            <a:ea typeface="Arial" panose="020B0604020202020204"/>
            <a:cs typeface="Arial" panose="020B0604020202020204"/>
            <a:sym typeface="Arial" panose="020B06040202020202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8F8F8F"/>
      </a:accent3>
      <a:accent4>
        <a:srgbClr val="707070"/>
      </a:accent4>
      <a:accent5>
        <a:srgbClr val="DAEDEF"/>
      </a:accent5>
      <a:accent6>
        <a:srgbClr val="2D2D8A"/>
      </a:accent6>
      <a:hlink>
        <a:srgbClr val="0000FF"/>
      </a:hlink>
      <a:folHlink>
        <a:srgbClr val="FF00FF"/>
      </a:folHlink>
    </a:clrScheme>
    <a:fontScheme name="Default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rgbClr val="BBE0E3"/>
          </a:solidFill>
          <a:prstDash val="solid"/>
          <a:miter lim="800000"/>
        </a:ln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微软雅黑" panose="020B0503020204020204" charset="-122"/>
            <a:ea typeface="微软雅黑" panose="020B0503020204020204" charset="-122"/>
            <a:cs typeface="微软雅黑" panose="020B0503020204020204" charset="-122"/>
            <a:sym typeface="微软雅黑" panose="020B0503020204020204" charset="-122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BBE0E3"/>
          </a:solidFill>
          <a:prstDash val="solid"/>
          <a:miter lim="8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 panose="020B0604020202020204"/>
            <a:ea typeface="Arial" panose="020B0604020202020204"/>
            <a:cs typeface="Arial" panose="020B0604020202020204"/>
            <a:sym typeface="Arial" panose="020B06040202020202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1228</TotalTime>
  <Words>1314</Words>
  <Application>Microsoft Office PowerPoint</Application>
  <PresentationFormat>自定义</PresentationFormat>
  <Paragraphs>213</Paragraphs>
  <Slides>23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5" baseType="lpstr">
      <vt:lpstr>Helvetica Neue</vt:lpstr>
      <vt:lpstr>方正风雅楷宋简体 ExtraBold</vt:lpstr>
      <vt:lpstr>黑体</vt:lpstr>
      <vt:lpstr>华文新魏</vt:lpstr>
      <vt:lpstr>楷体</vt:lpstr>
      <vt:lpstr>楷体_GB2312</vt:lpstr>
      <vt:lpstr>宋体</vt:lpstr>
      <vt:lpstr>微软雅黑</vt:lpstr>
      <vt:lpstr>Arial</vt:lpstr>
      <vt:lpstr>Calibri</vt:lpstr>
      <vt:lpstr>Helvetica</vt:lpstr>
      <vt:lpstr>Default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zxxk</dc:creator>
  <cp:lastModifiedBy>会玲 郭</cp:lastModifiedBy>
  <cp:revision>127</cp:revision>
  <dcterms:created xsi:type="dcterms:W3CDTF">2019-04-02T02:49:00Z</dcterms:created>
  <dcterms:modified xsi:type="dcterms:W3CDTF">2020-04-28T14:02:22Z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2052-11.1.0.9339</vt:lpwstr>
  </property>
</Properties>
</file>